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5" r:id="rId3"/>
    <p:sldId id="276" r:id="rId4"/>
    <p:sldId id="277" r:id="rId5"/>
    <p:sldId id="289" r:id="rId6"/>
    <p:sldId id="280" r:id="rId7"/>
    <p:sldId id="279" r:id="rId8"/>
    <p:sldId id="283" r:id="rId9"/>
    <p:sldId id="278" r:id="rId10"/>
    <p:sldId id="281" r:id="rId11"/>
    <p:sldId id="284" r:id="rId12"/>
    <p:sldId id="285" r:id="rId13"/>
    <p:sldId id="286" r:id="rId14"/>
    <p:sldId id="287" r:id="rId15"/>
    <p:sldId id="288"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autoAdjust="0"/>
  </p:normalViewPr>
  <p:slideViewPr>
    <p:cSldViewPr snapToGrid="0">
      <p:cViewPr varScale="1">
        <p:scale>
          <a:sx n="90" d="100"/>
          <a:sy n="90" d="100"/>
        </p:scale>
        <p:origin x="66" y="6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DCE4E-8B04-429B-8900-BC432B2CFB82}"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2189F-77E0-406B-A4A4-76E5C4DF93F7}" type="slidenum">
              <a:rPr lang="en-US" smtClean="0"/>
              <a:t>‹#›</a:t>
            </a:fld>
            <a:endParaRPr lang="en-US"/>
          </a:p>
        </p:txBody>
      </p:sp>
    </p:spTree>
    <p:extLst>
      <p:ext uri="{BB962C8B-B14F-4D97-AF65-F5344CB8AC3E}">
        <p14:creationId xmlns:p14="http://schemas.microsoft.com/office/powerpoint/2010/main" val="221616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381636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296726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63296" y="1922585"/>
            <a:ext cx="11180407" cy="4818184"/>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2369" y="1981200"/>
            <a:ext cx="5487743" cy="454855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1981200"/>
            <a:ext cx="5502642" cy="454855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5816" y="1864951"/>
            <a:ext cx="546429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5815" y="2534992"/>
            <a:ext cx="5464297" cy="4158885"/>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08712" y="1864951"/>
            <a:ext cx="549091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2534992"/>
            <a:ext cx="5490919" cy="415888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709481" y="539917"/>
            <a:ext cx="7899532" cy="706964"/>
          </a:xfrm>
        </p:spPr>
        <p:txBody>
          <a:bodyPr/>
          <a:lstStyle>
            <a:lvl1pPr>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63136" y="6432516"/>
            <a:ext cx="2844800" cy="365125"/>
          </a:xfrm>
          <a:prstGeom prst="rect">
            <a:avLst/>
          </a:prstGeo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300743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
            <a:ext cx="12192000" cy="4937760"/>
          </a:xfrm>
          <a:prstGeom prst="rect">
            <a:avLst/>
          </a:prstGeom>
          <a:blipFill>
            <a:blip r:embed="rId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Freeform 5"/>
          <p:cNvSpPr/>
          <p:nvPr/>
        </p:nvSpPr>
        <p:spPr bwMode="gray">
          <a:xfrm rot="21010068">
            <a:off x="8490951" y="1294208"/>
            <a:ext cx="3299407" cy="317465"/>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userDrawn="1"/>
        </p:nvSpPr>
        <p:spPr bwMode="gray">
          <a:xfrm>
            <a:off x="459505" y="1289914"/>
            <a:ext cx="11277600" cy="3364148"/>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139"/>
            <a:ext cx="12192000" cy="4936617"/>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Placeholder 1"/>
          <p:cNvSpPr>
            <a:spLocks noGrp="1"/>
          </p:cNvSpPr>
          <p:nvPr>
            <p:ph type="title"/>
          </p:nvPr>
        </p:nvSpPr>
        <p:spPr bwMode="gray">
          <a:xfrm>
            <a:off x="709481" y="539917"/>
            <a:ext cx="7899532" cy="70696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Rectangle 5"/>
          <p:cNvSpPr/>
          <p:nvPr userDrawn="1"/>
        </p:nvSpPr>
        <p:spPr>
          <a:xfrm>
            <a:off x="0" y="1652954"/>
            <a:ext cx="12192000" cy="5205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9505" y="1920240"/>
            <a:ext cx="11277601" cy="47150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0735" y="525957"/>
            <a:ext cx="2749408" cy="7209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74" r:id="rId7"/>
  </p:sldLayoutIdLst>
  <p:timing>
    <p:tnLst>
      <p:par>
        <p:cTn id="1" dur="indefinite" restart="never" nodeType="tmRoot"/>
      </p:par>
    </p:tnLst>
  </p:timing>
  <p:hf hdr="0" ftr="0" dt="0"/>
  <p:txStyles>
    <p:titleStyle>
      <a:lvl1pPr algn="l" defTabSz="457200" rtl="0" eaLnBrk="1" latinLnBrk="0" hangingPunct="1">
        <a:spcBef>
          <a:spcPct val="0"/>
        </a:spcBef>
        <a:buNone/>
        <a:defRPr sz="3200" b="0" i="0" kern="1200">
          <a:solidFill>
            <a:schemeClr val="bg2"/>
          </a:solidFill>
          <a:latin typeface="Geometria Medium" panose="020B0603020204020204" pitchFamily="34" charset="0"/>
          <a:ea typeface="Geometria" panose="020B050302020402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Calibri" panose="020F05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34612"/>
            <a:ext cx="9993336" cy="1916773"/>
          </a:xfrm>
        </p:spPr>
        <p:txBody>
          <a:bodyPr anchor="t" anchorCtr="0"/>
          <a:lstStyle/>
          <a:p>
            <a:r>
              <a:rPr lang="en-US" dirty="0">
                <a:solidFill>
                  <a:schemeClr val="bg1">
                    <a:alpha val="90000"/>
                  </a:schemeClr>
                </a:solidFill>
              </a:rPr>
              <a:t>Fast Packet Processing In Linux</a:t>
            </a:r>
            <a:br>
              <a:rPr lang="en-US" dirty="0">
                <a:solidFill>
                  <a:schemeClr val="bg1">
                    <a:alpha val="90000"/>
                  </a:schemeClr>
                </a:solidFill>
              </a:rPr>
            </a:br>
            <a:r>
              <a:rPr lang="en-US" dirty="0"/>
              <a:t>with AF_XDP</a:t>
            </a:r>
          </a:p>
        </p:txBody>
      </p:sp>
      <p:sp>
        <p:nvSpPr>
          <p:cNvPr id="3" name="Subtitle 2"/>
          <p:cNvSpPr>
            <a:spLocks noGrp="1"/>
          </p:cNvSpPr>
          <p:nvPr>
            <p:ph type="subTitle" idx="1"/>
          </p:nvPr>
        </p:nvSpPr>
        <p:spPr>
          <a:xfrm>
            <a:off x="1248739" y="5211134"/>
            <a:ext cx="8825658" cy="861420"/>
          </a:xfrm>
        </p:spPr>
        <p:txBody>
          <a:bodyPr/>
          <a:lstStyle/>
          <a:p>
            <a:r>
              <a:rPr lang="en-GB" cap="none" dirty="0" smtClean="0"/>
              <a:t>DPDK Summit Bangalore – March 2018</a:t>
            </a:r>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634206"/>
            <a:ext cx="3588961" cy="941064"/>
          </a:xfrm>
          <a:prstGeom prst="rect">
            <a:avLst/>
          </a:prstGeom>
        </p:spPr>
      </p:pic>
      <p:sp>
        <p:nvSpPr>
          <p:cNvPr id="6" name="Rectangle 5"/>
          <p:cNvSpPr/>
          <p:nvPr/>
        </p:nvSpPr>
        <p:spPr>
          <a:xfrm>
            <a:off x="1173019" y="3890926"/>
            <a:ext cx="6096000" cy="646331"/>
          </a:xfrm>
          <a:prstGeom prst="rect">
            <a:avLst/>
          </a:prstGeom>
        </p:spPr>
        <p:txBody>
          <a:bodyPr>
            <a:spAutoFit/>
          </a:bodyPr>
          <a:lstStyle/>
          <a:p>
            <a:r>
              <a:rPr lang="en-US" dirty="0">
                <a:solidFill>
                  <a:schemeClr val="bg1"/>
                </a:solidFill>
              </a:rPr>
              <a:t>Magnus Karlsson and </a:t>
            </a:r>
            <a:r>
              <a:rPr lang="en-US" dirty="0" err="1">
                <a:solidFill>
                  <a:schemeClr val="bg1"/>
                </a:solidFill>
              </a:rPr>
              <a:t>Björn</a:t>
            </a:r>
            <a:r>
              <a:rPr lang="en-US" dirty="0">
                <a:solidFill>
                  <a:schemeClr val="bg1"/>
                </a:solidFill>
              </a:rPr>
              <a:t> </a:t>
            </a:r>
            <a:r>
              <a:rPr lang="en-US" dirty="0" err="1">
                <a:solidFill>
                  <a:schemeClr val="bg1"/>
                </a:solidFill>
              </a:rPr>
              <a:t>Töpel</a:t>
            </a:r>
            <a:r>
              <a:rPr lang="en-US" dirty="0">
                <a:solidFill>
                  <a:schemeClr val="bg1"/>
                </a:solidFill>
              </a:rPr>
              <a:t>, Intel</a:t>
            </a:r>
          </a:p>
          <a:p>
            <a:r>
              <a:rPr lang="en-US" dirty="0">
                <a:solidFill>
                  <a:schemeClr val="bg1"/>
                </a:solidFill>
              </a:rPr>
              <a:t>Presented by Nikhil Rao, Intel</a:t>
            </a:r>
          </a:p>
        </p:txBody>
      </p:sp>
    </p:spTree>
    <p:extLst>
      <p:ext uri="{BB962C8B-B14F-4D97-AF65-F5344CB8AC3E}">
        <p14:creationId xmlns:p14="http://schemas.microsoft.com/office/powerpoint/2010/main" val="1053040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a:t>
            </a:r>
            <a:endParaRPr lang="en-US" dirty="0"/>
          </a:p>
        </p:txBody>
      </p:sp>
      <p:sp>
        <p:nvSpPr>
          <p:cNvPr id="5" name="Content Placeholder 2"/>
          <p:cNvSpPr>
            <a:spLocks noGrp="1"/>
          </p:cNvSpPr>
          <p:nvPr>
            <p:ph idx="1"/>
          </p:nvPr>
        </p:nvSpPr>
        <p:spPr>
          <a:xfrm>
            <a:off x="2774642" y="1970163"/>
            <a:ext cx="11180407" cy="4542870"/>
          </a:xfrm>
        </p:spPr>
        <p:txBody>
          <a:bodyPr>
            <a:normAutofit lnSpcReduction="10000"/>
          </a:bodyPr>
          <a:lstStyle/>
          <a:p>
            <a:pPr marL="0" indent="0">
              <a:buNone/>
            </a:pPr>
            <a:r>
              <a:rPr lang="sv-SE" sz="1400" dirty="0">
                <a:latin typeface="Courier New" panose="02070309020205020404" pitchFamily="49" charset="0"/>
              </a:rPr>
              <a:t>sfd = socket(PF_XDP, SOCK_RAW, 0);</a:t>
            </a:r>
          </a:p>
          <a:p>
            <a:pPr marL="0" indent="0">
              <a:buNone/>
            </a:pPr>
            <a:r>
              <a:rPr lang="sv-SE" sz="1400" dirty="0">
                <a:latin typeface="Courier New" panose="02070309020205020404" pitchFamily="49" charset="0"/>
              </a:rPr>
              <a:t>buffs = calloc(num_buffs, FRAME_SIZE</a:t>
            </a:r>
            <a:r>
              <a:rPr lang="sv-SE" sz="1400" dirty="0" smtClean="0">
                <a:latin typeface="Courier New" panose="02070309020205020404" pitchFamily="49" charset="0"/>
              </a:rPr>
              <a:t>);</a:t>
            </a:r>
          </a:p>
          <a:p>
            <a:pPr marL="0" indent="0">
              <a:buNone/>
            </a:pPr>
            <a:r>
              <a:rPr lang="sv-SE" sz="1400" dirty="0" smtClean="0">
                <a:latin typeface="Courier New" panose="02070309020205020404" pitchFamily="49" charset="0"/>
              </a:rPr>
              <a:t>.. Pin memory with umem character device ...</a:t>
            </a:r>
          </a:p>
          <a:p>
            <a:pPr marL="0" indent="0">
              <a:buNone/>
            </a:pPr>
            <a:r>
              <a:rPr lang="sv-SE" sz="1400" dirty="0" smtClean="0">
                <a:latin typeface="Courier New" panose="02070309020205020404" pitchFamily="49" charset="0"/>
              </a:rPr>
              <a:t>setsockopt(sfd</a:t>
            </a:r>
            <a:r>
              <a:rPr lang="sv-SE" sz="1400" dirty="0">
                <a:latin typeface="Courier New" panose="02070309020205020404" pitchFamily="49" charset="0"/>
              </a:rPr>
              <a:t>, SOL_XDP, XDP_RX_RING, &amp;req, sizeof(req));</a:t>
            </a:r>
          </a:p>
          <a:p>
            <a:pPr marL="0" indent="0">
              <a:buNone/>
            </a:pPr>
            <a:r>
              <a:rPr lang="sv-SE" sz="1400" dirty="0">
                <a:latin typeface="Courier New" panose="02070309020205020404" pitchFamily="49" charset="0"/>
              </a:rPr>
              <a:t>setsockopt(sfd, SOL_XDP, XDP_TX_RING, &amp;req, sizeof(req));</a:t>
            </a:r>
          </a:p>
          <a:p>
            <a:pPr marL="0" indent="0">
              <a:buNone/>
            </a:pPr>
            <a:r>
              <a:rPr lang="sv-SE" sz="1400" dirty="0">
                <a:latin typeface="Courier New" panose="02070309020205020404" pitchFamily="49" charset="0"/>
              </a:rPr>
              <a:t>mmap(..., sfd); /* map kernel Tx/Rx rings </a:t>
            </a:r>
            <a:r>
              <a:rPr lang="sv-SE" sz="1400" dirty="0" smtClean="0">
                <a:latin typeface="Courier New" panose="02070309020205020404" pitchFamily="49" charset="0"/>
              </a:rPr>
              <a:t>*/</a:t>
            </a:r>
          </a:p>
          <a:p>
            <a:pPr marL="0" indent="0">
              <a:buNone/>
            </a:pPr>
            <a:r>
              <a:rPr lang="sv-SE" sz="1400" dirty="0" smtClean="0">
                <a:latin typeface="Courier New" panose="02070309020205020404" pitchFamily="49" charset="0"/>
              </a:rPr>
              <a:t>.. Post Rcv buffers ..</a:t>
            </a:r>
            <a:endParaRPr lang="sv-SE" sz="1400" dirty="0">
              <a:latin typeface="Courier New" panose="02070309020205020404" pitchFamily="49" charset="0"/>
            </a:endParaRPr>
          </a:p>
          <a:p>
            <a:pPr marL="0" indent="0">
              <a:buNone/>
            </a:pPr>
            <a:r>
              <a:rPr lang="sv-SE" sz="1400" dirty="0">
                <a:latin typeface="Courier New" panose="02070309020205020404" pitchFamily="49" charset="0"/>
              </a:rPr>
              <a:t>struct sockaddr_xdp addr = { PF_XDP, ifindex, queue_id };</a:t>
            </a:r>
          </a:p>
          <a:p>
            <a:pPr marL="0" indent="0">
              <a:buNone/>
            </a:pPr>
            <a:r>
              <a:rPr lang="sv-SE" sz="1400" dirty="0">
                <a:latin typeface="Courier New" panose="02070309020205020404" pitchFamily="49" charset="0"/>
              </a:rPr>
              <a:t>bind(sfd, addr, sizeof(addr));</a:t>
            </a:r>
          </a:p>
          <a:p>
            <a:pPr marL="0" indent="0">
              <a:buNone/>
            </a:pPr>
            <a:r>
              <a:rPr lang="sv-SE" sz="1400" dirty="0">
                <a:latin typeface="Courier New" panose="02070309020205020404" pitchFamily="49" charset="0"/>
              </a:rPr>
              <a:t>for (;;) {</a:t>
            </a:r>
          </a:p>
          <a:p>
            <a:pPr marL="0" indent="0">
              <a:buNone/>
            </a:pPr>
            <a:r>
              <a:rPr lang="sv-SE" sz="1400" dirty="0">
                <a:latin typeface="Courier New" panose="02070309020205020404" pitchFamily="49" charset="0"/>
              </a:rPr>
              <a:t>	read_messages(sfd, msgs, ....);</a:t>
            </a:r>
          </a:p>
          <a:p>
            <a:pPr marL="0" indent="0">
              <a:buNone/>
            </a:pPr>
            <a:r>
              <a:rPr lang="sv-SE" sz="1400" dirty="0">
                <a:latin typeface="Courier New" panose="02070309020205020404" pitchFamily="49" charset="0"/>
              </a:rPr>
              <a:t>	process_messages(msgs);</a:t>
            </a:r>
          </a:p>
          <a:p>
            <a:pPr marL="0" indent="0">
              <a:buNone/>
            </a:pPr>
            <a:r>
              <a:rPr lang="sv-SE" sz="1400" dirty="0">
                <a:latin typeface="Courier New" panose="02070309020205020404" pitchFamily="49" charset="0"/>
              </a:rPr>
              <a:t>	send_messages(sfd, msgs, ....); </a:t>
            </a:r>
          </a:p>
          <a:p>
            <a:pPr marL="0" indent="0">
              <a:buNone/>
            </a:pPr>
            <a:r>
              <a:rPr lang="sv-SE" sz="1400" dirty="0" smtClean="0">
                <a:latin typeface="Courier New" panose="02070309020205020404" pitchFamily="49" charset="0"/>
              </a:rPr>
              <a:t>};</a:t>
            </a:r>
          </a:p>
        </p:txBody>
      </p:sp>
      <p:sp>
        <p:nvSpPr>
          <p:cNvPr id="3" name="TextBox 2"/>
          <p:cNvSpPr txBox="1"/>
          <p:nvPr/>
        </p:nvSpPr>
        <p:spPr>
          <a:xfrm>
            <a:off x="805343" y="6476301"/>
            <a:ext cx="692818" cy="369332"/>
          </a:xfrm>
          <a:prstGeom prst="rect">
            <a:avLst/>
          </a:prstGeom>
          <a:noFill/>
        </p:spPr>
        <p:txBody>
          <a:bodyPr wrap="none" rtlCol="0">
            <a:spAutoFit/>
          </a:bodyPr>
          <a:lstStyle/>
          <a:p>
            <a:r>
              <a:rPr lang="en-US" dirty="0" smtClean="0"/>
              <a:t>*WIP</a:t>
            </a:r>
            <a:endParaRPr lang="en-US" dirty="0"/>
          </a:p>
        </p:txBody>
      </p:sp>
      <p:sp>
        <p:nvSpPr>
          <p:cNvPr id="4" name="Rounded Rectangle 3"/>
          <p:cNvSpPr/>
          <p:nvPr/>
        </p:nvSpPr>
        <p:spPr>
          <a:xfrm>
            <a:off x="2733964" y="1939635"/>
            <a:ext cx="4036291" cy="3232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752437" y="2299855"/>
            <a:ext cx="4987637" cy="535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777247" y="2920087"/>
            <a:ext cx="6324223" cy="9288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91424" y="3891195"/>
            <a:ext cx="6324223" cy="2980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94969" y="4213716"/>
            <a:ext cx="6324223" cy="2980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798513" y="4525604"/>
            <a:ext cx="6324223" cy="2980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91426" y="4858757"/>
            <a:ext cx="6324223" cy="1637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6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solidFill>
                  <a:schemeClr val="bg1"/>
                </a:solidFill>
              </a:rPr>
              <a:t>Experimental Setup</a:t>
            </a:r>
            <a:endParaRPr lang="sv-SE" dirty="0">
              <a:solidFill>
                <a:schemeClr val="bg1"/>
              </a:solidFill>
            </a:endParaRPr>
          </a:p>
        </p:txBody>
      </p:sp>
      <p:sp>
        <p:nvSpPr>
          <p:cNvPr id="3" name="Content Placeholder 2"/>
          <p:cNvSpPr>
            <a:spLocks noGrp="1"/>
          </p:cNvSpPr>
          <p:nvPr>
            <p:ph sz="quarter" idx="13"/>
          </p:nvPr>
        </p:nvSpPr>
        <p:spPr>
          <a:xfrm>
            <a:off x="434802" y="2252526"/>
            <a:ext cx="8228012" cy="3585835"/>
          </a:xfrm>
        </p:spPr>
        <p:txBody>
          <a:bodyPr>
            <a:normAutofit fontScale="92500" lnSpcReduction="20000"/>
          </a:bodyPr>
          <a:lstStyle/>
          <a:p>
            <a:pPr lvl="1"/>
            <a:r>
              <a:rPr lang="sv-SE" dirty="0" smtClean="0"/>
              <a:t>RFC V1 of AF_XDP published on January 31, 2018</a:t>
            </a:r>
          </a:p>
          <a:p>
            <a:pPr lvl="1"/>
            <a:r>
              <a:rPr lang="sv-SE" dirty="0" smtClean="0"/>
              <a:t>Broadwell </a:t>
            </a:r>
            <a:r>
              <a:rPr lang="sv-SE" dirty="0"/>
              <a:t>E5-2699 v4 @ </a:t>
            </a:r>
            <a:r>
              <a:rPr lang="sv-SE" dirty="0" smtClean="0"/>
              <a:t>2.10GHz</a:t>
            </a:r>
          </a:p>
          <a:p>
            <a:pPr lvl="1"/>
            <a:r>
              <a:rPr lang="sv-SE" dirty="0" smtClean="0"/>
              <a:t>2 </a:t>
            </a:r>
            <a:r>
              <a:rPr lang="sv-SE" dirty="0"/>
              <a:t>cores used for </a:t>
            </a:r>
            <a:r>
              <a:rPr lang="sv-SE" dirty="0" smtClean="0"/>
              <a:t>benchmarks</a:t>
            </a:r>
          </a:p>
          <a:p>
            <a:pPr lvl="1"/>
            <a:r>
              <a:rPr lang="sv-SE" dirty="0" smtClean="0"/>
              <a:t>Rx is a softirq (thread)</a:t>
            </a:r>
          </a:p>
          <a:p>
            <a:pPr lvl="1"/>
            <a:r>
              <a:rPr lang="sv-SE" dirty="0" smtClean="0"/>
              <a:t>Tx is driven from application via syscall</a:t>
            </a:r>
          </a:p>
          <a:p>
            <a:pPr lvl="2"/>
            <a:r>
              <a:rPr lang="sv-SE" dirty="0"/>
              <a:t>TX and RX is currently in same NAPI context</a:t>
            </a:r>
          </a:p>
          <a:p>
            <a:pPr lvl="2"/>
            <a:r>
              <a:rPr lang="sv-SE" dirty="0" smtClean="0"/>
              <a:t>Item in backlog to make this a thread on third core</a:t>
            </a:r>
          </a:p>
          <a:p>
            <a:pPr lvl="1"/>
            <a:r>
              <a:rPr lang="sv-SE" dirty="0"/>
              <a:t>One VSI / queue pair used on </a:t>
            </a:r>
            <a:r>
              <a:rPr lang="sv-SE" dirty="0" smtClean="0"/>
              <a:t>I40E. </a:t>
            </a:r>
            <a:r>
              <a:rPr lang="sv-SE" dirty="0"/>
              <a:t>40Gbit/s interface</a:t>
            </a:r>
          </a:p>
          <a:p>
            <a:pPr lvl="1"/>
            <a:r>
              <a:rPr lang="sv-SE" dirty="0"/>
              <a:t>Ixia load generator blasting at full 40 </a:t>
            </a:r>
            <a:r>
              <a:rPr lang="sv-SE" dirty="0" smtClean="0"/>
              <a:t>Gbit/s</a:t>
            </a:r>
            <a:endParaRPr lang="sv-SE" dirty="0"/>
          </a:p>
          <a:p>
            <a:pPr lvl="2"/>
            <a:endParaRPr lang="sv-SE" dirty="0" smtClean="0"/>
          </a:p>
        </p:txBody>
      </p:sp>
      <p:sp>
        <p:nvSpPr>
          <p:cNvPr id="4" name="Slide Number Placeholder 3"/>
          <p:cNvSpPr>
            <a:spLocks noGrp="1"/>
          </p:cNvSpPr>
          <p:nvPr>
            <p:ph type="sldNum" sz="quarter" idx="4294967295"/>
          </p:nvPr>
        </p:nvSpPr>
        <p:spPr>
          <a:xfrm>
            <a:off x="9163136" y="6432516"/>
            <a:ext cx="2844800" cy="365125"/>
          </a:xfrm>
          <a:prstGeom prst="rect">
            <a:avLst/>
          </a:prstGeom>
        </p:spPr>
        <p:txBody>
          <a:bodyPr/>
          <a:lstStyle/>
          <a:p>
            <a:fld id="{EE2556C5-CE8C-6547-B838-EA80C61A4AF7}" type="slidenum">
              <a:rPr lang="en-US" smtClean="0">
                <a:latin typeface="Intel Clear"/>
                <a:cs typeface="Intel Clear"/>
              </a:rPr>
              <a:pPr/>
              <a:t>11</a:t>
            </a:fld>
            <a:endParaRPr lang="en-US" dirty="0">
              <a:latin typeface="Intel Clear"/>
              <a:cs typeface="Intel Clear"/>
            </a:endParaRPr>
          </a:p>
        </p:txBody>
      </p:sp>
      <p:sp>
        <p:nvSpPr>
          <p:cNvPr id="10" name="Rounded Rectangle 9"/>
          <p:cNvSpPr/>
          <p:nvPr/>
        </p:nvSpPr>
        <p:spPr>
          <a:xfrm>
            <a:off x="9644438" y="2886940"/>
            <a:ext cx="1459685" cy="439185"/>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App</a:t>
            </a:r>
          </a:p>
        </p:txBody>
      </p:sp>
      <p:sp>
        <p:nvSpPr>
          <p:cNvPr id="11" name="Rounded Rectangle 10"/>
          <p:cNvSpPr/>
          <p:nvPr/>
        </p:nvSpPr>
        <p:spPr>
          <a:xfrm>
            <a:off x="7991114" y="3393826"/>
            <a:ext cx="1459685" cy="439615"/>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Core 1</a:t>
            </a:r>
          </a:p>
        </p:txBody>
      </p:sp>
      <p:sp>
        <p:nvSpPr>
          <p:cNvPr id="12" name="Rounded Rectangle 11"/>
          <p:cNvSpPr/>
          <p:nvPr/>
        </p:nvSpPr>
        <p:spPr>
          <a:xfrm>
            <a:off x="7991114" y="2918751"/>
            <a:ext cx="1459684" cy="407373"/>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RX</a:t>
            </a:r>
          </a:p>
        </p:txBody>
      </p:sp>
      <p:sp>
        <p:nvSpPr>
          <p:cNvPr id="13" name="Rounded Rectangle 12"/>
          <p:cNvSpPr/>
          <p:nvPr/>
        </p:nvSpPr>
        <p:spPr>
          <a:xfrm>
            <a:off x="7991114" y="2396812"/>
            <a:ext cx="1459684" cy="407373"/>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TX</a:t>
            </a:r>
          </a:p>
        </p:txBody>
      </p:sp>
      <p:sp>
        <p:nvSpPr>
          <p:cNvPr id="14" name="Rounded Rectangle 13"/>
          <p:cNvSpPr/>
          <p:nvPr/>
        </p:nvSpPr>
        <p:spPr>
          <a:xfrm>
            <a:off x="9644438" y="3393825"/>
            <a:ext cx="1459685" cy="439615"/>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Core 2</a:t>
            </a:r>
          </a:p>
        </p:txBody>
      </p:sp>
    </p:spTree>
    <p:extLst>
      <p:ext uri="{BB962C8B-B14F-4D97-AF65-F5344CB8AC3E}">
        <p14:creationId xmlns:p14="http://schemas.microsoft.com/office/powerpoint/2010/main" val="356822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29109" y="1271801"/>
            <a:ext cx="8500691" cy="723276"/>
          </a:xfrm>
          <a:prstGeom prst="rect">
            <a:avLst/>
          </a:prstGeom>
          <a:noFill/>
        </p:spPr>
        <p:txBody>
          <a:bodyPr vert="horz" wrap="square" lIns="0" tIns="0" rIns="0" bIns="0" rtlCol="0">
            <a:noAutofit/>
          </a:bodyPr>
          <a:lstStyle/>
          <a:p>
            <a:pPr algn="just" defTabSz="609570">
              <a:defRPr/>
            </a:pPr>
            <a:r>
              <a:rPr lang="en-US" sz="800" dirty="0">
                <a:solidFill>
                  <a:schemeClr val="bg1"/>
                </a:solidFill>
                <a:latin typeface="Intel Clear"/>
              </a:rPr>
              <a:t>“Results have been estimated based on internal Intel analysis and are provided for informational purposes only. Any difference in system hardware or software design or configuration </a:t>
            </a:r>
            <a:r>
              <a:rPr lang="en-US" sz="800" dirty="0">
                <a:latin typeface="Intel Clear"/>
              </a:rPr>
              <a:t>may affect actual performance.  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http://www.intel.com/performance/datacenter.</a:t>
            </a:r>
          </a:p>
        </p:txBody>
      </p:sp>
      <p:sp>
        <p:nvSpPr>
          <p:cNvPr id="2" name="Title 1"/>
          <p:cNvSpPr>
            <a:spLocks noGrp="1"/>
          </p:cNvSpPr>
          <p:nvPr>
            <p:ph type="title"/>
          </p:nvPr>
        </p:nvSpPr>
        <p:spPr/>
        <p:txBody>
          <a:bodyPr/>
          <a:lstStyle/>
          <a:p>
            <a:r>
              <a:rPr lang="sv-SE" dirty="0" smtClean="0">
                <a:solidFill>
                  <a:schemeClr val="bg1"/>
                </a:solidFill>
              </a:rPr>
              <a:t>Performance I40E 64-Byte Packets</a:t>
            </a:r>
            <a:endParaRPr lang="sv-SE" dirty="0">
              <a:solidFill>
                <a:schemeClr val="bg1"/>
              </a:solidFill>
            </a:endParaRPr>
          </a:p>
        </p:txBody>
      </p:sp>
      <p:sp>
        <p:nvSpPr>
          <p:cNvPr id="4" name="Slide Number Placeholder 3"/>
          <p:cNvSpPr>
            <a:spLocks noGrp="1"/>
          </p:cNvSpPr>
          <p:nvPr>
            <p:ph type="sldNum" sz="quarter" idx="4294967295"/>
          </p:nvPr>
        </p:nvSpPr>
        <p:spPr>
          <a:xfrm>
            <a:off x="9163136" y="6432516"/>
            <a:ext cx="2844800" cy="365125"/>
          </a:xfrm>
          <a:prstGeom prst="rect">
            <a:avLst/>
          </a:prstGeom>
        </p:spPr>
        <p:txBody>
          <a:bodyPr/>
          <a:lstStyle/>
          <a:p>
            <a:fld id="{EE2556C5-CE8C-6547-B838-EA80C61A4AF7}" type="slidenum">
              <a:rPr lang="en-US" smtClean="0">
                <a:latin typeface="Intel Clear"/>
                <a:cs typeface="Intel Clear"/>
              </a:rPr>
              <a:pPr/>
              <a:t>12</a:t>
            </a:fld>
            <a:endParaRPr lang="en-US" dirty="0">
              <a:latin typeface="Intel Clear"/>
              <a:cs typeface="Intel Clear"/>
            </a:endParaRPr>
          </a:p>
        </p:txBody>
      </p:sp>
      <p:graphicFrame>
        <p:nvGraphicFramePr>
          <p:cNvPr id="5" name="Table 4"/>
          <p:cNvGraphicFramePr>
            <a:graphicFrameLocks noGrp="1"/>
          </p:cNvGraphicFramePr>
          <p:nvPr>
            <p:extLst>
              <p:ext uri="{D42A27DB-BD31-4B8C-83A1-F6EECF244321}">
                <p14:modId xmlns:p14="http://schemas.microsoft.com/office/powerpoint/2010/main" val="3825217551"/>
              </p:ext>
            </p:extLst>
          </p:nvPr>
        </p:nvGraphicFramePr>
        <p:xfrm>
          <a:off x="1694599" y="2307265"/>
          <a:ext cx="7842426" cy="2372360"/>
        </p:xfrm>
        <a:graphic>
          <a:graphicData uri="http://schemas.openxmlformats.org/drawingml/2006/table">
            <a:tbl>
              <a:tblPr firstRow="1" bandRow="1">
                <a:tableStyleId>{21E4AEA4-8DFA-4A89-87EB-49C32662AFE0}</a:tableStyleId>
              </a:tblPr>
              <a:tblGrid>
                <a:gridCol w="1062681"/>
                <a:gridCol w="1705234"/>
                <a:gridCol w="1482811"/>
                <a:gridCol w="1491049"/>
                <a:gridCol w="2100651"/>
              </a:tblGrid>
              <a:tr h="255429">
                <a:tc>
                  <a:txBody>
                    <a:bodyPr/>
                    <a:lstStyle/>
                    <a:p>
                      <a:endParaRPr lang="sv-SE" sz="1900" dirty="0"/>
                    </a:p>
                  </a:txBody>
                  <a:tcPr/>
                </a:tc>
                <a:tc>
                  <a:txBody>
                    <a:bodyPr/>
                    <a:lstStyle/>
                    <a:p>
                      <a:pPr algn="ctr"/>
                      <a:r>
                        <a:rPr lang="sv-SE" sz="1900" dirty="0" smtClean="0"/>
                        <a:t>AF_PACKET</a:t>
                      </a:r>
                      <a:r>
                        <a:rPr lang="sv-SE" sz="1900" baseline="0" dirty="0" smtClean="0"/>
                        <a:t> </a:t>
                      </a:r>
                      <a:r>
                        <a:rPr lang="sv-SE" sz="1900" dirty="0" smtClean="0"/>
                        <a:t>V3</a:t>
                      </a:r>
                      <a:endParaRPr lang="sv-SE" sz="1900" dirty="0"/>
                    </a:p>
                  </a:txBody>
                  <a:tcPr/>
                </a:tc>
                <a:tc>
                  <a:txBody>
                    <a:bodyPr/>
                    <a:lstStyle/>
                    <a:p>
                      <a:pPr algn="ctr"/>
                      <a:r>
                        <a:rPr lang="sv-SE" sz="1900" dirty="0" smtClean="0"/>
                        <a:t>XDP_SKB</a:t>
                      </a:r>
                      <a:endParaRPr lang="sv-SE" sz="1900" dirty="0"/>
                    </a:p>
                  </a:txBody>
                  <a:tcPr/>
                </a:tc>
                <a:tc>
                  <a:txBody>
                    <a:bodyPr/>
                    <a:lstStyle/>
                    <a:p>
                      <a:pPr algn="ctr"/>
                      <a:r>
                        <a:rPr lang="sv-SE" sz="1900" dirty="0" smtClean="0"/>
                        <a:t>XDP_DRV</a:t>
                      </a:r>
                      <a:endParaRPr lang="sv-SE" sz="1900" dirty="0"/>
                    </a:p>
                  </a:txBody>
                  <a:tcPr/>
                </a:tc>
                <a:tc>
                  <a:txBody>
                    <a:bodyPr/>
                    <a:lstStyle/>
                    <a:p>
                      <a:pPr algn="ctr"/>
                      <a:r>
                        <a:rPr lang="sv-SE" sz="1900" dirty="0" smtClean="0"/>
                        <a:t>XDP_DRV + ZC</a:t>
                      </a:r>
                      <a:endParaRPr lang="sv-SE" sz="1900" dirty="0"/>
                    </a:p>
                  </a:txBody>
                  <a:tcPr/>
                </a:tc>
              </a:tr>
              <a:tr h="660400">
                <a:tc>
                  <a:txBody>
                    <a:bodyPr/>
                    <a:lstStyle/>
                    <a:p>
                      <a:r>
                        <a:rPr lang="sv-SE" sz="1900" dirty="0" smtClean="0"/>
                        <a:t>rxdrop</a:t>
                      </a:r>
                      <a:endParaRPr lang="sv-SE" sz="1900" dirty="0"/>
                    </a:p>
                  </a:txBody>
                  <a:tcPr/>
                </a:tc>
                <a:tc>
                  <a:txBody>
                    <a:bodyPr/>
                    <a:lstStyle/>
                    <a:p>
                      <a:pPr algn="ctr"/>
                      <a:r>
                        <a:rPr lang="sv-SE" sz="1900" dirty="0" smtClean="0"/>
                        <a:t>0.73 Mpps</a:t>
                      </a:r>
                      <a:endParaRPr lang="sv-SE" sz="1900" dirty="0"/>
                    </a:p>
                  </a:txBody>
                  <a:tcPr/>
                </a:tc>
                <a:tc>
                  <a:txBody>
                    <a:bodyPr/>
                    <a:lstStyle/>
                    <a:p>
                      <a:pPr algn="ctr"/>
                      <a:r>
                        <a:rPr lang="sv-SE" sz="1900" dirty="0" smtClean="0"/>
                        <a:t>3.3 Mpps</a:t>
                      </a:r>
                      <a:endParaRPr lang="sv-SE" sz="1900" dirty="0"/>
                    </a:p>
                  </a:txBody>
                  <a:tcPr/>
                </a:tc>
                <a:tc>
                  <a:txBody>
                    <a:bodyPr/>
                    <a:lstStyle/>
                    <a:p>
                      <a:pPr algn="ctr"/>
                      <a:r>
                        <a:rPr lang="sv-SE" sz="1900" dirty="0" smtClean="0"/>
                        <a:t>11.6 Mpps</a:t>
                      </a:r>
                      <a:endParaRPr lang="sv-SE" sz="1900" dirty="0"/>
                    </a:p>
                  </a:txBody>
                  <a:tcPr/>
                </a:tc>
                <a:tc>
                  <a:txBody>
                    <a:bodyPr/>
                    <a:lstStyle/>
                    <a:p>
                      <a:pPr algn="ctr"/>
                      <a:r>
                        <a:rPr lang="sv-SE" sz="1900" dirty="0" smtClean="0"/>
                        <a:t>16.9 Mpps</a:t>
                      </a:r>
                      <a:endParaRPr lang="sv-SE" sz="1900" dirty="0"/>
                    </a:p>
                  </a:txBody>
                  <a:tcPr/>
                </a:tc>
              </a:tr>
              <a:tr h="660400">
                <a:tc>
                  <a:txBody>
                    <a:bodyPr/>
                    <a:lstStyle/>
                    <a:p>
                      <a:r>
                        <a:rPr lang="sv-SE" sz="1900" dirty="0" smtClean="0"/>
                        <a:t>txpush</a:t>
                      </a:r>
                      <a:endParaRPr lang="sv-SE" sz="1900" dirty="0"/>
                    </a:p>
                  </a:txBody>
                  <a:tcPr/>
                </a:tc>
                <a:tc>
                  <a:txBody>
                    <a:bodyPr/>
                    <a:lstStyle/>
                    <a:p>
                      <a:pPr algn="ctr"/>
                      <a:r>
                        <a:rPr lang="sv-SE" sz="1900" dirty="0" smtClean="0"/>
                        <a:t>0.98 Mpps</a:t>
                      </a:r>
                      <a:endParaRPr lang="sv-SE" sz="1900" dirty="0"/>
                    </a:p>
                  </a:txBody>
                  <a:tcPr/>
                </a:tc>
                <a:tc>
                  <a:txBody>
                    <a:bodyPr/>
                    <a:lstStyle/>
                    <a:p>
                      <a:pPr algn="ctr"/>
                      <a:r>
                        <a:rPr lang="sv-SE" sz="1900" dirty="0" smtClean="0"/>
                        <a:t>2.2 Mpps</a:t>
                      </a:r>
                      <a:endParaRPr lang="sv-SE" sz="1900" dirty="0"/>
                    </a:p>
                  </a:txBody>
                  <a:tcPr/>
                </a:tc>
                <a:tc>
                  <a:txBody>
                    <a:bodyPr/>
                    <a:lstStyle/>
                    <a:p>
                      <a:pPr algn="ctr"/>
                      <a:r>
                        <a:rPr lang="sv-SE" sz="1900" dirty="0" smtClean="0"/>
                        <a:t>-</a:t>
                      </a:r>
                      <a:endParaRPr lang="sv-SE" sz="1900" dirty="0"/>
                    </a:p>
                  </a:txBody>
                  <a:tcPr/>
                </a:tc>
                <a:tc>
                  <a:txBody>
                    <a:bodyPr/>
                    <a:lstStyle/>
                    <a:p>
                      <a:pPr algn="ctr"/>
                      <a:r>
                        <a:rPr lang="sv-SE" sz="1900" dirty="0" smtClean="0"/>
                        <a:t>21.8 Mpps</a:t>
                      </a:r>
                      <a:endParaRPr lang="sv-SE" sz="1900" dirty="0"/>
                    </a:p>
                  </a:txBody>
                  <a:tcPr/>
                </a:tc>
              </a:tr>
              <a:tr h="375920">
                <a:tc>
                  <a:txBody>
                    <a:bodyPr/>
                    <a:lstStyle/>
                    <a:p>
                      <a:r>
                        <a:rPr lang="sv-SE" sz="1900" dirty="0" smtClean="0"/>
                        <a:t>l2fwd</a:t>
                      </a:r>
                      <a:endParaRPr lang="sv-SE" sz="1900" dirty="0"/>
                    </a:p>
                  </a:txBody>
                  <a:tcPr/>
                </a:tc>
                <a:tc>
                  <a:txBody>
                    <a:bodyPr/>
                    <a:lstStyle/>
                    <a:p>
                      <a:pPr algn="ctr"/>
                      <a:r>
                        <a:rPr lang="sv-SE" sz="1900" dirty="0" smtClean="0"/>
                        <a:t>0.71 Mpps</a:t>
                      </a:r>
                      <a:endParaRPr lang="sv-SE" sz="1900" dirty="0"/>
                    </a:p>
                  </a:txBody>
                  <a:tcPr/>
                </a:tc>
                <a:tc>
                  <a:txBody>
                    <a:bodyPr/>
                    <a:lstStyle/>
                    <a:p>
                      <a:pPr algn="ctr"/>
                      <a:r>
                        <a:rPr lang="sv-SE" sz="1900" dirty="0" smtClean="0"/>
                        <a:t>1.7 Mpps</a:t>
                      </a:r>
                      <a:endParaRPr lang="sv-SE" sz="1900" dirty="0"/>
                    </a:p>
                  </a:txBody>
                  <a:tcPr/>
                </a:tc>
                <a:tc>
                  <a:txBody>
                    <a:bodyPr/>
                    <a:lstStyle/>
                    <a:p>
                      <a:pPr algn="ctr"/>
                      <a:r>
                        <a:rPr lang="sv-SE" sz="1900" dirty="0" smtClean="0"/>
                        <a:t>-</a:t>
                      </a:r>
                      <a:endParaRPr lang="sv-SE" sz="1900" dirty="0"/>
                    </a:p>
                  </a:txBody>
                  <a:tcPr/>
                </a:tc>
                <a:tc>
                  <a:txBody>
                    <a:bodyPr/>
                    <a:lstStyle/>
                    <a:p>
                      <a:pPr algn="ctr"/>
                      <a:r>
                        <a:rPr lang="sv-SE" sz="1900" dirty="0" smtClean="0"/>
                        <a:t>10.3 Mpps</a:t>
                      </a:r>
                      <a:endParaRPr lang="sv-SE" sz="1900" dirty="0"/>
                    </a:p>
                  </a:txBody>
                  <a:tcPr/>
                </a:tc>
              </a:tr>
            </a:tbl>
          </a:graphicData>
        </a:graphic>
      </p:graphicFrame>
      <p:sp>
        <p:nvSpPr>
          <p:cNvPr id="6" name="Content Placeholder 2"/>
          <p:cNvSpPr txBox="1">
            <a:spLocks/>
          </p:cNvSpPr>
          <p:nvPr/>
        </p:nvSpPr>
        <p:spPr>
          <a:xfrm>
            <a:off x="1665547" y="4655303"/>
            <a:ext cx="8228012" cy="2394884"/>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chemeClr val="bg1"/>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bg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bg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bg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bg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sv-SE" dirty="0">
                <a:solidFill>
                  <a:schemeClr val="tx1"/>
                </a:solidFill>
              </a:rPr>
              <a:t>XDP_SKB mode up to 5x faster than previous best on Linux</a:t>
            </a:r>
          </a:p>
          <a:p>
            <a:pPr lvl="1"/>
            <a:r>
              <a:rPr lang="sv-SE" dirty="0">
                <a:solidFill>
                  <a:schemeClr val="tx1"/>
                </a:solidFill>
              </a:rPr>
              <a:t>XDP_DRV ~16x faster</a:t>
            </a:r>
          </a:p>
          <a:p>
            <a:pPr lvl="1"/>
            <a:r>
              <a:rPr lang="sv-SE" dirty="0">
                <a:solidFill>
                  <a:schemeClr val="tx1"/>
                </a:solidFill>
              </a:rPr>
              <a:t>XDP_DRV + ZC up to ~22x faster</a:t>
            </a:r>
          </a:p>
          <a:p>
            <a:pPr lvl="2"/>
            <a:r>
              <a:rPr lang="sv-SE" dirty="0">
                <a:solidFill>
                  <a:schemeClr val="tx1"/>
                </a:solidFill>
              </a:rPr>
              <a:t>Not optimized at all at this point!</a:t>
            </a:r>
          </a:p>
          <a:p>
            <a:pPr lvl="2"/>
            <a:r>
              <a:rPr lang="sv-SE" dirty="0">
                <a:solidFill>
                  <a:schemeClr val="tx1"/>
                </a:solidFill>
              </a:rPr>
              <a:t>Rxdrop for AF_PACKET V4 in zero-copy mode was at 33.7 Mpps after some optimizations. We have more work to do.</a:t>
            </a:r>
          </a:p>
          <a:p>
            <a:pPr marL="0" lvl="1" indent="0">
              <a:buNone/>
            </a:pPr>
            <a:endParaRPr lang="sv-SE" dirty="0"/>
          </a:p>
        </p:txBody>
      </p:sp>
    </p:spTree>
    <p:extLst>
      <p:ext uri="{BB962C8B-B14F-4D97-AF65-F5344CB8AC3E}">
        <p14:creationId xmlns:p14="http://schemas.microsoft.com/office/powerpoint/2010/main" val="362444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solidFill>
                  <a:schemeClr val="bg1"/>
                </a:solidFill>
              </a:rPr>
              <a:t>Future Work</a:t>
            </a:r>
            <a:endParaRPr lang="sv-SE" dirty="0">
              <a:solidFill>
                <a:schemeClr val="bg1"/>
              </a:solidFill>
            </a:endParaRPr>
          </a:p>
        </p:txBody>
      </p:sp>
      <p:sp>
        <p:nvSpPr>
          <p:cNvPr id="3" name="Content Placeholder 2"/>
          <p:cNvSpPr>
            <a:spLocks noGrp="1"/>
          </p:cNvSpPr>
          <p:nvPr>
            <p:ph sz="quarter" idx="13"/>
          </p:nvPr>
        </p:nvSpPr>
        <p:spPr>
          <a:xfrm>
            <a:off x="1785228" y="1948399"/>
            <a:ext cx="8228012" cy="4602165"/>
          </a:xfrm>
        </p:spPr>
        <p:txBody>
          <a:bodyPr>
            <a:normAutofit fontScale="92500" lnSpcReduction="20000"/>
          </a:bodyPr>
          <a:lstStyle/>
          <a:p>
            <a:pPr lvl="1"/>
            <a:r>
              <a:rPr lang="sv-SE" dirty="0" smtClean="0"/>
              <a:t>More performance optimization work</a:t>
            </a:r>
            <a:endParaRPr lang="sv-SE" dirty="0"/>
          </a:p>
          <a:p>
            <a:pPr lvl="1"/>
            <a:r>
              <a:rPr lang="sv-SE" dirty="0" smtClean="0"/>
              <a:t>Try it out on real workloads</a:t>
            </a:r>
          </a:p>
          <a:p>
            <a:pPr lvl="1"/>
            <a:r>
              <a:rPr lang="sv-SE" dirty="0" smtClean="0"/>
              <a:t>Make send syscall optional and get TX off RX core</a:t>
            </a:r>
          </a:p>
          <a:p>
            <a:pPr lvl="1"/>
            <a:r>
              <a:rPr lang="sv-SE" dirty="0" smtClean="0"/>
              <a:t>Packet steering using XDP</a:t>
            </a:r>
          </a:p>
          <a:p>
            <a:pPr lvl="1"/>
            <a:r>
              <a:rPr lang="sv-SE" dirty="0" smtClean="0"/>
              <a:t>Metadata support, using XDP meta_data</a:t>
            </a:r>
          </a:p>
          <a:p>
            <a:pPr lvl="1"/>
            <a:r>
              <a:rPr lang="sv-SE" dirty="0"/>
              <a:t>Queue pairs w/o HW support gets </a:t>
            </a:r>
            <a:r>
              <a:rPr lang="sv-SE" dirty="0" smtClean="0"/>
              <a:t>emulated</a:t>
            </a:r>
          </a:p>
          <a:p>
            <a:pPr lvl="1"/>
            <a:r>
              <a:rPr lang="sv-SE" dirty="0"/>
              <a:t>XDP redirect to other netdevices RX path</a:t>
            </a:r>
          </a:p>
          <a:p>
            <a:pPr lvl="1"/>
            <a:r>
              <a:rPr lang="sv-SE" dirty="0" smtClean="0"/>
              <a:t>1 </a:t>
            </a:r>
            <a:r>
              <a:rPr lang="sv-SE" dirty="0"/>
              <a:t>XDP program per queue pair</a:t>
            </a:r>
          </a:p>
          <a:p>
            <a:pPr lvl="1"/>
            <a:r>
              <a:rPr lang="sv-SE" dirty="0"/>
              <a:t>XDP support on TX</a:t>
            </a:r>
          </a:p>
          <a:p>
            <a:pPr lvl="1"/>
            <a:r>
              <a:rPr lang="sv-SE" dirty="0" smtClean="0"/>
              <a:t>Multi producer single consumer queues </a:t>
            </a:r>
            <a:r>
              <a:rPr lang="sv-SE" dirty="0"/>
              <a:t>for AF_XDP</a:t>
            </a:r>
          </a:p>
          <a:p>
            <a:pPr lvl="1"/>
            <a:r>
              <a:rPr lang="sv-SE" dirty="0" smtClean="0"/>
              <a:t>Clone </a:t>
            </a:r>
            <a:r>
              <a:rPr lang="sv-SE" dirty="0"/>
              <a:t>pkt configuration</a:t>
            </a:r>
          </a:p>
          <a:p>
            <a:pPr lvl="1"/>
            <a:endParaRPr lang="sv-SE" dirty="0" smtClean="0"/>
          </a:p>
          <a:p>
            <a:pPr lvl="1"/>
            <a:endParaRPr lang="sv-SE" dirty="0" smtClean="0"/>
          </a:p>
        </p:txBody>
      </p:sp>
      <p:sp>
        <p:nvSpPr>
          <p:cNvPr id="4" name="Slide Number Placeholder 3"/>
          <p:cNvSpPr>
            <a:spLocks noGrp="1"/>
          </p:cNvSpPr>
          <p:nvPr>
            <p:ph type="sldNum" sz="quarter" idx="4294967295"/>
          </p:nvPr>
        </p:nvSpPr>
        <p:spPr>
          <a:xfrm>
            <a:off x="9163136" y="6432516"/>
            <a:ext cx="2844800" cy="365125"/>
          </a:xfrm>
          <a:prstGeom prst="rect">
            <a:avLst/>
          </a:prstGeom>
        </p:spPr>
        <p:txBody>
          <a:bodyPr/>
          <a:lstStyle/>
          <a:p>
            <a:fld id="{EE2556C5-CE8C-6547-B838-EA80C61A4AF7}" type="slidenum">
              <a:rPr lang="en-US" smtClean="0">
                <a:latin typeface="Intel Clear"/>
                <a:cs typeface="Intel Clear"/>
              </a:rPr>
              <a:pPr/>
              <a:t>13</a:t>
            </a:fld>
            <a:endParaRPr lang="en-US" dirty="0">
              <a:latin typeface="Intel Clear"/>
              <a:cs typeface="Intel Clear"/>
            </a:endParaRPr>
          </a:p>
        </p:txBody>
      </p:sp>
    </p:spTree>
    <p:extLst>
      <p:ext uri="{BB962C8B-B14F-4D97-AF65-F5344CB8AC3E}">
        <p14:creationId xmlns:p14="http://schemas.microsoft.com/office/powerpoint/2010/main" val="284350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solidFill>
                  <a:schemeClr val="bg1"/>
                </a:solidFill>
              </a:rPr>
              <a:t>Conclusions</a:t>
            </a:r>
            <a:endParaRPr lang="sv-SE" dirty="0">
              <a:solidFill>
                <a:schemeClr val="bg1"/>
              </a:solidFill>
            </a:endParaRPr>
          </a:p>
        </p:txBody>
      </p:sp>
      <p:sp>
        <p:nvSpPr>
          <p:cNvPr id="3" name="Content Placeholder 2"/>
          <p:cNvSpPr>
            <a:spLocks noGrp="1"/>
          </p:cNvSpPr>
          <p:nvPr>
            <p:ph sz="quarter" idx="13"/>
          </p:nvPr>
        </p:nvSpPr>
        <p:spPr>
          <a:xfrm>
            <a:off x="582770" y="1868045"/>
            <a:ext cx="10970683" cy="4567767"/>
          </a:xfrm>
        </p:spPr>
        <p:txBody>
          <a:bodyPr>
            <a:normAutofit fontScale="92500" lnSpcReduction="10000"/>
          </a:bodyPr>
          <a:lstStyle/>
          <a:p>
            <a:pPr lvl="1"/>
            <a:r>
              <a:rPr lang="sv-SE" dirty="0" smtClean="0"/>
              <a:t>Introduced AF_XDP</a:t>
            </a:r>
          </a:p>
          <a:p>
            <a:pPr lvl="1"/>
            <a:r>
              <a:rPr lang="sv-SE" dirty="0" smtClean="0"/>
              <a:t>Integrated </a:t>
            </a:r>
            <a:r>
              <a:rPr lang="sv-SE" dirty="0"/>
              <a:t>with XDP</a:t>
            </a:r>
          </a:p>
          <a:p>
            <a:pPr lvl="1"/>
            <a:r>
              <a:rPr lang="sv-SE" dirty="0" smtClean="0"/>
              <a:t>AF_XDP with zero-copy provides up to 20x performance improvements compared to AF_PACKET V2 and V3 in our experiments on I40E NIC</a:t>
            </a:r>
          </a:p>
          <a:p>
            <a:pPr lvl="1"/>
            <a:r>
              <a:rPr lang="sv-SE" dirty="0"/>
              <a:t>RFC on the netdev mailing </a:t>
            </a:r>
            <a:r>
              <a:rPr lang="sv-SE" dirty="0" smtClean="0"/>
              <a:t>list</a:t>
            </a:r>
          </a:p>
          <a:p>
            <a:pPr lvl="1"/>
            <a:r>
              <a:rPr lang="sv-SE" dirty="0" smtClean="0"/>
              <a:t>Still lots of performance optimization and design work to be performed</a:t>
            </a:r>
          </a:p>
          <a:p>
            <a:pPr lvl="1"/>
            <a:r>
              <a:rPr lang="sv-SE" dirty="0" smtClean="0"/>
              <a:t>Lots of exciting XDP extensions possibile in conjunction with AF_XDP</a:t>
            </a:r>
          </a:p>
          <a:p>
            <a:pPr lvl="1"/>
            <a:endParaRPr lang="sv-SE" dirty="0"/>
          </a:p>
          <a:p>
            <a:pPr lvl="1"/>
            <a:endParaRPr lang="sv-SE" dirty="0" smtClean="0"/>
          </a:p>
          <a:p>
            <a:pPr marL="0" lvl="1" indent="0" algn="ctr">
              <a:buNone/>
            </a:pPr>
            <a:r>
              <a:rPr lang="sv-SE" dirty="0" smtClean="0">
                <a:solidFill>
                  <a:srgbClr val="FFC000"/>
                </a:solidFill>
              </a:rPr>
              <a:t>Check out the RFC:</a:t>
            </a:r>
          </a:p>
          <a:p>
            <a:pPr marL="0" lvl="1" indent="0" algn="ctr">
              <a:buNone/>
            </a:pPr>
            <a:r>
              <a:rPr lang="sv-SE" dirty="0" smtClean="0">
                <a:solidFill>
                  <a:srgbClr val="FFC000"/>
                </a:solidFill>
              </a:rPr>
              <a:t>https</a:t>
            </a:r>
            <a:r>
              <a:rPr lang="sv-SE" dirty="0">
                <a:solidFill>
                  <a:srgbClr val="FFC000"/>
                </a:solidFill>
              </a:rPr>
              <a:t>://patchwork.ozlabs.org/cover/867937/</a:t>
            </a:r>
          </a:p>
        </p:txBody>
      </p:sp>
      <p:sp>
        <p:nvSpPr>
          <p:cNvPr id="4" name="Slide Number Placeholder 3"/>
          <p:cNvSpPr>
            <a:spLocks noGrp="1"/>
          </p:cNvSpPr>
          <p:nvPr>
            <p:ph type="sldNum" sz="quarter" idx="4294967295"/>
          </p:nvPr>
        </p:nvSpPr>
        <p:spPr>
          <a:xfrm>
            <a:off x="9163136" y="6432516"/>
            <a:ext cx="2844800" cy="365125"/>
          </a:xfrm>
          <a:prstGeom prst="rect">
            <a:avLst/>
          </a:prstGeom>
        </p:spPr>
        <p:txBody>
          <a:bodyPr/>
          <a:lstStyle/>
          <a:p>
            <a:fld id="{EE2556C5-CE8C-6547-B838-EA80C61A4AF7}" type="slidenum">
              <a:rPr lang="en-US" smtClean="0">
                <a:latin typeface="Intel Clear"/>
                <a:cs typeface="Intel Clear"/>
              </a:rPr>
              <a:pPr/>
              <a:t>14</a:t>
            </a:fld>
            <a:endParaRPr lang="en-US" dirty="0">
              <a:latin typeface="Intel Clear"/>
              <a:cs typeface="Intel Clear"/>
            </a:endParaRPr>
          </a:p>
        </p:txBody>
      </p:sp>
    </p:spTree>
    <p:extLst>
      <p:ext uri="{BB962C8B-B14F-4D97-AF65-F5344CB8AC3E}">
        <p14:creationId xmlns:p14="http://schemas.microsoft.com/office/powerpoint/2010/main" val="26899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solidFill>
                  <a:schemeClr val="bg1"/>
                </a:solidFill>
              </a:rPr>
              <a:t>Acknowledgements</a:t>
            </a:r>
            <a:endParaRPr lang="sv-SE" dirty="0">
              <a:solidFill>
                <a:schemeClr val="bg1"/>
              </a:solidFill>
            </a:endParaRPr>
          </a:p>
        </p:txBody>
      </p:sp>
      <p:sp>
        <p:nvSpPr>
          <p:cNvPr id="3" name="Content Placeholder 2"/>
          <p:cNvSpPr>
            <a:spLocks noGrp="1"/>
          </p:cNvSpPr>
          <p:nvPr>
            <p:ph sz="quarter" idx="13"/>
          </p:nvPr>
        </p:nvSpPr>
        <p:spPr>
          <a:xfrm>
            <a:off x="648673" y="2436455"/>
            <a:ext cx="10970683" cy="3839188"/>
          </a:xfrm>
        </p:spPr>
        <p:txBody>
          <a:bodyPr>
            <a:normAutofit lnSpcReduction="10000"/>
          </a:bodyPr>
          <a:lstStyle/>
          <a:p>
            <a:pPr lvl="1"/>
            <a:r>
              <a:rPr lang="sv-SE" dirty="0" smtClean="0"/>
              <a:t>Alexei Starovoitov, Alexander Duyck, John Fastabend, Willem de Bruijn, and Jepser Dangaard Brouer for all your feedback on the early RFCs</a:t>
            </a:r>
          </a:p>
          <a:p>
            <a:pPr lvl="1"/>
            <a:r>
              <a:rPr lang="sv-SE" dirty="0" smtClean="0"/>
              <a:t>Rami Rosen, Jeff Shaw, Ferruh Yigit, and Qi Zhang for your help with the code, performance results and the paper</a:t>
            </a:r>
          </a:p>
          <a:p>
            <a:pPr lvl="1"/>
            <a:r>
              <a:rPr lang="sv-SE" dirty="0" smtClean="0"/>
              <a:t>The developers of RDMA, DPDK, Netmap and PF_RING for the data path inspiration</a:t>
            </a:r>
          </a:p>
          <a:p>
            <a:pPr lvl="1"/>
            <a:endParaRPr lang="sv-SE" dirty="0"/>
          </a:p>
          <a:p>
            <a:pPr marL="0" lvl="1" indent="0" algn="ctr">
              <a:buNone/>
            </a:pPr>
            <a:r>
              <a:rPr lang="sv-SE" dirty="0">
                <a:solidFill>
                  <a:srgbClr val="FFC000"/>
                </a:solidFill>
              </a:rPr>
              <a:t>Check out the RFC:</a:t>
            </a:r>
          </a:p>
          <a:p>
            <a:pPr marL="0" lvl="1" indent="0" algn="ctr">
              <a:buNone/>
            </a:pPr>
            <a:r>
              <a:rPr lang="sv-SE" dirty="0">
                <a:solidFill>
                  <a:srgbClr val="FFC000"/>
                </a:solidFill>
              </a:rPr>
              <a:t>https://patchwork.ozlabs.org/cover/867937/</a:t>
            </a:r>
          </a:p>
          <a:p>
            <a:pPr lvl="1"/>
            <a:endParaRPr lang="sv-SE" dirty="0"/>
          </a:p>
          <a:p>
            <a:pPr lvl="1"/>
            <a:endParaRPr lang="sv-SE" dirty="0" smtClean="0"/>
          </a:p>
        </p:txBody>
      </p:sp>
      <p:sp>
        <p:nvSpPr>
          <p:cNvPr id="4" name="Slide Number Placeholder 3"/>
          <p:cNvSpPr>
            <a:spLocks noGrp="1"/>
          </p:cNvSpPr>
          <p:nvPr>
            <p:ph type="sldNum" sz="quarter" idx="4294967295"/>
          </p:nvPr>
        </p:nvSpPr>
        <p:spPr>
          <a:xfrm>
            <a:off x="9163136" y="6432516"/>
            <a:ext cx="2844800" cy="365125"/>
          </a:xfrm>
          <a:prstGeom prst="rect">
            <a:avLst/>
          </a:prstGeom>
        </p:spPr>
        <p:txBody>
          <a:bodyPr/>
          <a:lstStyle/>
          <a:p>
            <a:fld id="{EE2556C5-CE8C-6547-B838-EA80C61A4AF7}" type="slidenum">
              <a:rPr lang="en-US" smtClean="0">
                <a:latin typeface="Intel Clear"/>
                <a:cs typeface="Intel Clear"/>
              </a:rPr>
              <a:pPr/>
              <a:t>15</a:t>
            </a:fld>
            <a:endParaRPr lang="en-US" dirty="0">
              <a:latin typeface="Intel Clear"/>
              <a:cs typeface="Intel Clear"/>
            </a:endParaRPr>
          </a:p>
        </p:txBody>
      </p:sp>
    </p:spTree>
    <p:extLst>
      <p:ext uri="{BB962C8B-B14F-4D97-AF65-F5344CB8AC3E}">
        <p14:creationId xmlns:p14="http://schemas.microsoft.com/office/powerpoint/2010/main" val="325652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US" dirty="0"/>
          </a:p>
        </p:txBody>
      </p:sp>
    </p:spTree>
    <p:extLst>
      <p:ext uri="{BB962C8B-B14F-4D97-AF65-F5344CB8AC3E}">
        <p14:creationId xmlns:p14="http://schemas.microsoft.com/office/powerpoint/2010/main" val="284314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402945" y="2406074"/>
            <a:ext cx="3278910" cy="314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62545" y="2382983"/>
            <a:ext cx="3278910" cy="314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72532" y="1756330"/>
            <a:ext cx="11180407" cy="4818184"/>
          </a:xfrm>
        </p:spPr>
        <p:txBody>
          <a:bodyPr/>
          <a:lstStyle/>
          <a:p>
            <a:r>
              <a:rPr lang="en-US" dirty="0" smtClean="0"/>
              <a:t>Provide high performance packet processing integrated with upstream Linux kernel</a:t>
            </a:r>
          </a:p>
          <a:p>
            <a:endParaRPr lang="en-US" dirty="0"/>
          </a:p>
        </p:txBody>
      </p:sp>
      <p:sp>
        <p:nvSpPr>
          <p:cNvPr id="5" name="Rectangle 4"/>
          <p:cNvSpPr/>
          <p:nvPr/>
        </p:nvSpPr>
        <p:spPr>
          <a:xfrm>
            <a:off x="2092411" y="2916195"/>
            <a:ext cx="2496065" cy="125215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96530" y="4353697"/>
            <a:ext cx="2496065" cy="1009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10031" y="2907956"/>
            <a:ext cx="2520778" cy="369332"/>
          </a:xfrm>
          <a:prstGeom prst="rect">
            <a:avLst/>
          </a:prstGeom>
          <a:noFill/>
        </p:spPr>
        <p:txBody>
          <a:bodyPr wrap="square" rtlCol="0">
            <a:spAutoFit/>
          </a:bodyPr>
          <a:lstStyle/>
          <a:p>
            <a:pPr algn="ctr"/>
            <a:r>
              <a:rPr lang="en-US" dirty="0" smtClean="0"/>
              <a:t>User</a:t>
            </a:r>
            <a:endParaRPr lang="en-US" dirty="0"/>
          </a:p>
        </p:txBody>
      </p:sp>
      <p:sp>
        <p:nvSpPr>
          <p:cNvPr id="9" name="TextBox 8"/>
          <p:cNvSpPr txBox="1"/>
          <p:nvPr/>
        </p:nvSpPr>
        <p:spPr>
          <a:xfrm>
            <a:off x="2100649" y="4370173"/>
            <a:ext cx="2504301" cy="369332"/>
          </a:xfrm>
          <a:prstGeom prst="rect">
            <a:avLst/>
          </a:prstGeom>
          <a:noFill/>
        </p:spPr>
        <p:txBody>
          <a:bodyPr wrap="square" rtlCol="0">
            <a:spAutoFit/>
          </a:bodyPr>
          <a:lstStyle/>
          <a:p>
            <a:pPr algn="ctr"/>
            <a:r>
              <a:rPr lang="en-US" dirty="0" smtClean="0"/>
              <a:t>Kernel</a:t>
            </a:r>
            <a:endParaRPr lang="en-US" dirty="0"/>
          </a:p>
        </p:txBody>
      </p:sp>
      <p:sp>
        <p:nvSpPr>
          <p:cNvPr id="10" name="Rectangle 9"/>
          <p:cNvSpPr/>
          <p:nvPr/>
        </p:nvSpPr>
        <p:spPr>
          <a:xfrm>
            <a:off x="2710249" y="3253947"/>
            <a:ext cx="1136821" cy="3954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L2 </a:t>
            </a:r>
            <a:r>
              <a:rPr lang="en-US" dirty="0" err="1" smtClean="0"/>
              <a:t>Fwd</a:t>
            </a:r>
            <a:endParaRPr lang="en-US" dirty="0"/>
          </a:p>
        </p:txBody>
      </p:sp>
      <p:sp>
        <p:nvSpPr>
          <p:cNvPr id="11" name="Rectangle 10"/>
          <p:cNvSpPr/>
          <p:nvPr/>
        </p:nvSpPr>
        <p:spPr>
          <a:xfrm>
            <a:off x="2619633" y="3727624"/>
            <a:ext cx="1441622" cy="3954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DPDK PMD</a:t>
            </a:r>
            <a:endParaRPr lang="en-US" dirty="0"/>
          </a:p>
        </p:txBody>
      </p:sp>
      <p:sp>
        <p:nvSpPr>
          <p:cNvPr id="12" name="Rectangle 11"/>
          <p:cNvSpPr/>
          <p:nvPr/>
        </p:nvSpPr>
        <p:spPr>
          <a:xfrm>
            <a:off x="2664942" y="4761472"/>
            <a:ext cx="1441622" cy="3954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IGB_UIO</a:t>
            </a:r>
            <a:endParaRPr lang="en-US" dirty="0"/>
          </a:p>
        </p:txBody>
      </p:sp>
      <p:sp>
        <p:nvSpPr>
          <p:cNvPr id="19" name="Rectangle 18"/>
          <p:cNvSpPr/>
          <p:nvPr/>
        </p:nvSpPr>
        <p:spPr>
          <a:xfrm>
            <a:off x="7768281" y="2945027"/>
            <a:ext cx="2508421" cy="125215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84756" y="4357815"/>
            <a:ext cx="2496065" cy="1009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98257" y="2953264"/>
            <a:ext cx="2520778" cy="369332"/>
          </a:xfrm>
          <a:prstGeom prst="rect">
            <a:avLst/>
          </a:prstGeom>
          <a:noFill/>
        </p:spPr>
        <p:txBody>
          <a:bodyPr wrap="square" rtlCol="0">
            <a:spAutoFit/>
          </a:bodyPr>
          <a:lstStyle/>
          <a:p>
            <a:pPr algn="ctr"/>
            <a:r>
              <a:rPr lang="en-US" dirty="0" smtClean="0"/>
              <a:t>User</a:t>
            </a:r>
            <a:endParaRPr lang="en-US" dirty="0"/>
          </a:p>
        </p:txBody>
      </p:sp>
      <p:sp>
        <p:nvSpPr>
          <p:cNvPr id="22" name="TextBox 21"/>
          <p:cNvSpPr txBox="1"/>
          <p:nvPr/>
        </p:nvSpPr>
        <p:spPr>
          <a:xfrm>
            <a:off x="7778640" y="4345334"/>
            <a:ext cx="2504301" cy="369332"/>
          </a:xfrm>
          <a:prstGeom prst="rect">
            <a:avLst/>
          </a:prstGeom>
          <a:noFill/>
        </p:spPr>
        <p:txBody>
          <a:bodyPr wrap="square" rtlCol="0">
            <a:spAutoFit/>
          </a:bodyPr>
          <a:lstStyle/>
          <a:p>
            <a:pPr algn="ctr"/>
            <a:r>
              <a:rPr lang="en-US" dirty="0" smtClean="0"/>
              <a:t>Kernel</a:t>
            </a:r>
            <a:endParaRPr lang="en-US" dirty="0"/>
          </a:p>
        </p:txBody>
      </p:sp>
      <p:sp>
        <p:nvSpPr>
          <p:cNvPr id="23" name="Rectangle 22"/>
          <p:cNvSpPr/>
          <p:nvPr/>
        </p:nvSpPr>
        <p:spPr>
          <a:xfrm>
            <a:off x="8423189" y="3274542"/>
            <a:ext cx="1136821" cy="3954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L2 </a:t>
            </a:r>
            <a:r>
              <a:rPr lang="en-US" dirty="0" err="1" smtClean="0"/>
              <a:t>Fwd</a:t>
            </a:r>
            <a:endParaRPr lang="en-US" dirty="0"/>
          </a:p>
        </p:txBody>
      </p:sp>
      <p:sp>
        <p:nvSpPr>
          <p:cNvPr id="24" name="Rectangle 23"/>
          <p:cNvSpPr/>
          <p:nvPr/>
        </p:nvSpPr>
        <p:spPr>
          <a:xfrm>
            <a:off x="8324335" y="3731743"/>
            <a:ext cx="1441622" cy="3954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DPDK PMD</a:t>
            </a:r>
            <a:endParaRPr lang="en-US" dirty="0"/>
          </a:p>
        </p:txBody>
      </p:sp>
      <p:sp>
        <p:nvSpPr>
          <p:cNvPr id="25" name="Rectangle 24"/>
          <p:cNvSpPr/>
          <p:nvPr/>
        </p:nvSpPr>
        <p:spPr>
          <a:xfrm>
            <a:off x="8386119" y="4699688"/>
            <a:ext cx="1441622" cy="3954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i40e</a:t>
            </a:r>
            <a:endParaRPr lang="en-US" dirty="0"/>
          </a:p>
        </p:txBody>
      </p:sp>
      <p:sp>
        <p:nvSpPr>
          <p:cNvPr id="13" name="Rectangle 12"/>
          <p:cNvSpPr/>
          <p:nvPr/>
        </p:nvSpPr>
        <p:spPr>
          <a:xfrm>
            <a:off x="1722474" y="5395784"/>
            <a:ext cx="8899452" cy="3377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559754" y="5742226"/>
            <a:ext cx="1302328" cy="9975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75345" y="2466109"/>
            <a:ext cx="1803699" cy="369332"/>
          </a:xfrm>
          <a:prstGeom prst="rect">
            <a:avLst/>
          </a:prstGeom>
          <a:noFill/>
        </p:spPr>
        <p:txBody>
          <a:bodyPr wrap="none" rtlCol="0">
            <a:spAutoFit/>
          </a:bodyPr>
          <a:lstStyle/>
          <a:p>
            <a:r>
              <a:rPr lang="en-US" dirty="0" smtClean="0"/>
              <a:t>Current Model</a:t>
            </a:r>
            <a:endParaRPr lang="en-US" dirty="0"/>
          </a:p>
        </p:txBody>
      </p:sp>
      <p:sp>
        <p:nvSpPr>
          <p:cNvPr id="28" name="TextBox 27"/>
          <p:cNvSpPr txBox="1"/>
          <p:nvPr/>
        </p:nvSpPr>
        <p:spPr>
          <a:xfrm>
            <a:off x="7407564" y="2516909"/>
            <a:ext cx="3297381" cy="369332"/>
          </a:xfrm>
          <a:prstGeom prst="rect">
            <a:avLst/>
          </a:prstGeom>
          <a:noFill/>
        </p:spPr>
        <p:txBody>
          <a:bodyPr wrap="square" rtlCol="0">
            <a:spAutoFit/>
          </a:bodyPr>
          <a:lstStyle/>
          <a:p>
            <a:pPr algn="ctr"/>
            <a:r>
              <a:rPr lang="en-US" dirty="0" smtClean="0"/>
              <a:t>AF_XDP</a:t>
            </a:r>
            <a:endParaRPr lang="en-US" dirty="0"/>
          </a:p>
        </p:txBody>
      </p:sp>
    </p:spTree>
    <p:extLst>
      <p:ext uri="{BB962C8B-B14F-4D97-AF65-F5344CB8AC3E}">
        <p14:creationId xmlns:p14="http://schemas.microsoft.com/office/powerpoint/2010/main" val="641448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XDP Background</a:t>
            </a:r>
            <a:endParaRPr lang="en-US" dirty="0"/>
          </a:p>
        </p:txBody>
      </p:sp>
      <p:sp>
        <p:nvSpPr>
          <p:cNvPr id="3" name="Content Placeholder 2"/>
          <p:cNvSpPr>
            <a:spLocks noGrp="1"/>
          </p:cNvSpPr>
          <p:nvPr>
            <p:ph idx="1"/>
          </p:nvPr>
        </p:nvSpPr>
        <p:spPr>
          <a:xfrm>
            <a:off x="463296" y="1754659"/>
            <a:ext cx="11180407" cy="4986110"/>
          </a:xfrm>
        </p:spPr>
        <p:txBody>
          <a:bodyPr/>
          <a:lstStyle/>
          <a:p>
            <a:r>
              <a:rPr lang="en-US" dirty="0" smtClean="0"/>
              <a:t>XDP – Programmable, High Performance Packet Processor in kernel data path</a:t>
            </a:r>
          </a:p>
          <a:p>
            <a:pPr marL="0" indent="0">
              <a:buNone/>
            </a:pPr>
            <a:endParaRPr lang="en-US" dirty="0"/>
          </a:p>
        </p:txBody>
      </p:sp>
      <p:pic>
        <p:nvPicPr>
          <p:cNvPr id="4" name="Picture 3"/>
          <p:cNvPicPr>
            <a:picLocks noChangeAspect="1"/>
          </p:cNvPicPr>
          <p:nvPr/>
        </p:nvPicPr>
        <p:blipFill>
          <a:blip r:embed="rId2"/>
          <a:stretch>
            <a:fillRect/>
          </a:stretch>
        </p:blipFill>
        <p:spPr>
          <a:xfrm>
            <a:off x="1902939" y="2347667"/>
            <a:ext cx="7982465" cy="4122444"/>
          </a:xfrm>
          <a:prstGeom prst="rect">
            <a:avLst/>
          </a:prstGeom>
        </p:spPr>
      </p:pic>
    </p:spTree>
    <p:extLst>
      <p:ext uri="{BB962C8B-B14F-4D97-AF65-F5344CB8AC3E}">
        <p14:creationId xmlns:p14="http://schemas.microsoft.com/office/powerpoint/2010/main" val="197085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7703751" y="3244335"/>
            <a:ext cx="3459892" cy="18171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652951" y="2075935"/>
            <a:ext cx="3459892" cy="10544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463296" y="1922585"/>
            <a:ext cx="6888849" cy="4818184"/>
          </a:xfrm>
        </p:spPr>
        <p:txBody>
          <a:bodyPr/>
          <a:lstStyle/>
          <a:p>
            <a:r>
              <a:rPr lang="en-US" dirty="0" smtClean="0"/>
              <a:t>AF_XDP socket</a:t>
            </a:r>
          </a:p>
          <a:p>
            <a:pPr lvl="1"/>
            <a:r>
              <a:rPr lang="en-US" dirty="0" smtClean="0"/>
              <a:t>Use XDP program to trigger Rx path for selected queue</a:t>
            </a:r>
          </a:p>
          <a:p>
            <a:r>
              <a:rPr lang="en-US" dirty="0" smtClean="0"/>
              <a:t>DMA transfers use user space memory (Zero Copy)</a:t>
            </a:r>
          </a:p>
          <a:p>
            <a:pPr lvl="1"/>
            <a:r>
              <a:rPr lang="en-US" dirty="0" smtClean="0"/>
              <a:t>HW descriptors mapped to kernel</a:t>
            </a:r>
          </a:p>
          <a:p>
            <a:pPr lvl="1"/>
            <a:r>
              <a:rPr lang="en-US" dirty="0" smtClean="0"/>
              <a:t>Requires HW steering support</a:t>
            </a:r>
          </a:p>
          <a:p>
            <a:r>
              <a:rPr lang="en-US" dirty="0" smtClean="0"/>
              <a:t>Copy-mode for non-modified drivers</a:t>
            </a:r>
            <a:endParaRPr lang="en-US" dirty="0"/>
          </a:p>
          <a:p>
            <a:r>
              <a:rPr lang="en-US" dirty="0" smtClean="0"/>
              <a:t>Goal to hit 40 </a:t>
            </a:r>
            <a:r>
              <a:rPr lang="en-US" dirty="0" err="1" smtClean="0"/>
              <a:t>Gbit</a:t>
            </a:r>
            <a:r>
              <a:rPr lang="en-US" dirty="0" smtClean="0"/>
              <a:t>/s for large packets and 25 </a:t>
            </a:r>
            <a:r>
              <a:rPr lang="en-US" dirty="0" err="1" smtClean="0"/>
              <a:t>Gbit</a:t>
            </a:r>
            <a:r>
              <a:rPr lang="en-US" dirty="0" smtClean="0"/>
              <a:t>/s for 64 byte packets (37 </a:t>
            </a:r>
            <a:r>
              <a:rPr lang="en-US" dirty="0" err="1" smtClean="0"/>
              <a:t>Mpps</a:t>
            </a:r>
            <a:r>
              <a:rPr lang="en-US" dirty="0" smtClean="0"/>
              <a:t>) on a single core</a:t>
            </a:r>
          </a:p>
        </p:txBody>
      </p:sp>
      <p:sp>
        <p:nvSpPr>
          <p:cNvPr id="4" name="Rounded Rectangle 3"/>
          <p:cNvSpPr/>
          <p:nvPr/>
        </p:nvSpPr>
        <p:spPr>
          <a:xfrm>
            <a:off x="8608375" y="5127866"/>
            <a:ext cx="2232620" cy="362683"/>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350" dirty="0"/>
              <a:t>Cores + NICs</a:t>
            </a:r>
          </a:p>
        </p:txBody>
      </p:sp>
      <p:sp>
        <p:nvSpPr>
          <p:cNvPr id="5" name="Rounded Rectangle 4"/>
          <p:cNvSpPr/>
          <p:nvPr/>
        </p:nvSpPr>
        <p:spPr>
          <a:xfrm>
            <a:off x="9679459" y="3879169"/>
            <a:ext cx="1132503" cy="276837"/>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SKB</a:t>
            </a:r>
          </a:p>
        </p:txBody>
      </p:sp>
      <p:sp>
        <p:nvSpPr>
          <p:cNvPr id="6" name="Rounded Rectangle 5"/>
          <p:cNvSpPr/>
          <p:nvPr/>
        </p:nvSpPr>
        <p:spPr>
          <a:xfrm>
            <a:off x="8591899" y="4700411"/>
            <a:ext cx="2224382" cy="336083"/>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Linux NIC Driver</a:t>
            </a:r>
          </a:p>
        </p:txBody>
      </p:sp>
      <p:sp>
        <p:nvSpPr>
          <p:cNvPr id="7" name="Rounded Rectangle 6"/>
          <p:cNvSpPr/>
          <p:nvPr/>
        </p:nvSpPr>
        <p:spPr>
          <a:xfrm>
            <a:off x="8666039" y="2560411"/>
            <a:ext cx="906329" cy="276837"/>
          </a:xfrm>
          <a:prstGeom prst="roundRect">
            <a:avLst/>
          </a:prstGeom>
          <a:gradFill>
            <a:gsLst>
              <a:gs pos="34000">
                <a:srgbClr val="00B050"/>
              </a:gs>
              <a:gs pos="12000">
                <a:srgbClr val="009FDF"/>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Libc</a:t>
            </a:r>
          </a:p>
        </p:txBody>
      </p:sp>
      <p:sp>
        <p:nvSpPr>
          <p:cNvPr id="8" name="Rounded Rectangle 7"/>
          <p:cNvSpPr/>
          <p:nvPr/>
        </p:nvSpPr>
        <p:spPr>
          <a:xfrm>
            <a:off x="8657801" y="2233345"/>
            <a:ext cx="889853" cy="278713"/>
          </a:xfrm>
          <a:prstGeom prst="roundRect">
            <a:avLst/>
          </a:prstGeom>
          <a:gradFill>
            <a:gsLst>
              <a:gs pos="34000">
                <a:srgbClr val="00B050"/>
              </a:gs>
              <a:gs pos="12000">
                <a:srgbClr val="009FDF"/>
              </a:gs>
            </a:gsLst>
          </a:gra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sv-SE" sz="1400" dirty="0"/>
              <a:t>New App </a:t>
            </a:r>
          </a:p>
        </p:txBody>
      </p:sp>
      <p:sp>
        <p:nvSpPr>
          <p:cNvPr id="9" name="Rounded Rectangle 8"/>
          <p:cNvSpPr/>
          <p:nvPr/>
        </p:nvSpPr>
        <p:spPr>
          <a:xfrm>
            <a:off x="9687698" y="3453250"/>
            <a:ext cx="1087394" cy="276837"/>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Stack</a:t>
            </a:r>
          </a:p>
        </p:txBody>
      </p:sp>
      <p:sp>
        <p:nvSpPr>
          <p:cNvPr id="10" name="Rounded Rectangle 9"/>
          <p:cNvSpPr/>
          <p:nvPr/>
        </p:nvSpPr>
        <p:spPr>
          <a:xfrm>
            <a:off x="9680582" y="2907957"/>
            <a:ext cx="1078034" cy="477794"/>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a:t>AF_INET</a:t>
            </a:r>
          </a:p>
          <a:p>
            <a:pPr algn="ctr"/>
            <a:r>
              <a:rPr lang="sv-SE" sz="1400" dirty="0"/>
              <a:t>socket</a:t>
            </a:r>
          </a:p>
        </p:txBody>
      </p:sp>
      <p:sp>
        <p:nvSpPr>
          <p:cNvPr id="11" name="Rounded Rectangle 10"/>
          <p:cNvSpPr/>
          <p:nvPr/>
        </p:nvSpPr>
        <p:spPr>
          <a:xfrm>
            <a:off x="9667025" y="2216728"/>
            <a:ext cx="1075116" cy="625272"/>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Legacy App</a:t>
            </a:r>
          </a:p>
        </p:txBody>
      </p:sp>
      <p:sp>
        <p:nvSpPr>
          <p:cNvPr id="12" name="Rounded Rectangle 11"/>
          <p:cNvSpPr/>
          <p:nvPr/>
        </p:nvSpPr>
        <p:spPr>
          <a:xfrm>
            <a:off x="8641325" y="2883243"/>
            <a:ext cx="947517" cy="510745"/>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AF_XDP</a:t>
            </a:r>
          </a:p>
          <a:p>
            <a:pPr algn="ctr"/>
            <a:r>
              <a:rPr lang="sv-SE" sz="1400" dirty="0"/>
              <a:t>socket</a:t>
            </a:r>
          </a:p>
        </p:txBody>
      </p:sp>
      <p:sp>
        <p:nvSpPr>
          <p:cNvPr id="14" name="TextBox 13"/>
          <p:cNvSpPr txBox="1"/>
          <p:nvPr/>
        </p:nvSpPr>
        <p:spPr>
          <a:xfrm>
            <a:off x="7929693" y="3790995"/>
            <a:ext cx="685800" cy="211172"/>
          </a:xfrm>
          <a:prstGeom prst="rect">
            <a:avLst/>
          </a:prstGeom>
          <a:noFill/>
        </p:spPr>
        <p:txBody>
          <a:bodyPr vert="horz" wrap="none" lIns="0" tIns="0" rIns="0" bIns="0" rtlCol="0">
            <a:noAutofit/>
          </a:bodyPr>
          <a:lstStyle/>
          <a:p>
            <a:r>
              <a:rPr lang="en-US" sz="1200" dirty="0"/>
              <a:t>Kernel</a:t>
            </a:r>
          </a:p>
        </p:txBody>
      </p:sp>
      <p:sp>
        <p:nvSpPr>
          <p:cNvPr id="15" name="TextBox 14"/>
          <p:cNvSpPr txBox="1"/>
          <p:nvPr/>
        </p:nvSpPr>
        <p:spPr>
          <a:xfrm>
            <a:off x="7701160" y="2618244"/>
            <a:ext cx="685800" cy="211172"/>
          </a:xfrm>
          <a:prstGeom prst="rect">
            <a:avLst/>
          </a:prstGeom>
          <a:noFill/>
        </p:spPr>
        <p:txBody>
          <a:bodyPr vert="horz" wrap="none" lIns="0" tIns="0" rIns="0" bIns="0" rtlCol="0">
            <a:noAutofit/>
          </a:bodyPr>
          <a:lstStyle/>
          <a:p>
            <a:r>
              <a:rPr lang="en-US" sz="1200" dirty="0"/>
              <a:t>User Space</a:t>
            </a:r>
          </a:p>
        </p:txBody>
      </p:sp>
      <p:sp>
        <p:nvSpPr>
          <p:cNvPr id="17" name="Rounded Rectangle 16"/>
          <p:cNvSpPr/>
          <p:nvPr/>
        </p:nvSpPr>
        <p:spPr>
          <a:xfrm>
            <a:off x="8816705" y="5692346"/>
            <a:ext cx="256739" cy="109121"/>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tx1"/>
              </a:solidFill>
            </a:endParaRPr>
          </a:p>
        </p:txBody>
      </p:sp>
      <p:sp>
        <p:nvSpPr>
          <p:cNvPr id="18" name="TextBox 17"/>
          <p:cNvSpPr txBox="1"/>
          <p:nvPr/>
        </p:nvSpPr>
        <p:spPr>
          <a:xfrm>
            <a:off x="9220743" y="5649552"/>
            <a:ext cx="685800" cy="211172"/>
          </a:xfrm>
          <a:prstGeom prst="rect">
            <a:avLst/>
          </a:prstGeom>
          <a:noFill/>
        </p:spPr>
        <p:txBody>
          <a:bodyPr vert="horz" wrap="none" lIns="0" tIns="0" rIns="0" bIns="0" rtlCol="0">
            <a:noAutofit/>
          </a:bodyPr>
          <a:lstStyle/>
          <a:p>
            <a:r>
              <a:rPr lang="en-US" sz="900" dirty="0">
                <a:solidFill>
                  <a:schemeClr val="tx2"/>
                </a:solidFill>
              </a:rPr>
              <a:t>Modified Code</a:t>
            </a:r>
          </a:p>
        </p:txBody>
      </p:sp>
      <p:sp>
        <p:nvSpPr>
          <p:cNvPr id="19" name="Rounded Rectangle 18"/>
          <p:cNvSpPr/>
          <p:nvPr/>
        </p:nvSpPr>
        <p:spPr>
          <a:xfrm>
            <a:off x="9012261" y="5934611"/>
            <a:ext cx="256739" cy="142336"/>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200" dirty="0">
              <a:solidFill>
                <a:schemeClr val="tx2"/>
              </a:solidFill>
            </a:endParaRPr>
          </a:p>
        </p:txBody>
      </p:sp>
      <p:sp>
        <p:nvSpPr>
          <p:cNvPr id="20" name="TextBox 19"/>
          <p:cNvSpPr txBox="1"/>
          <p:nvPr/>
        </p:nvSpPr>
        <p:spPr>
          <a:xfrm>
            <a:off x="9336073" y="5926625"/>
            <a:ext cx="685800" cy="211172"/>
          </a:xfrm>
          <a:prstGeom prst="rect">
            <a:avLst/>
          </a:prstGeom>
          <a:noFill/>
        </p:spPr>
        <p:txBody>
          <a:bodyPr vert="horz" wrap="none" lIns="0" tIns="0" rIns="0" bIns="0" rtlCol="0">
            <a:noAutofit/>
          </a:bodyPr>
          <a:lstStyle/>
          <a:p>
            <a:r>
              <a:rPr lang="en-US" sz="900" dirty="0">
                <a:solidFill>
                  <a:schemeClr val="tx2"/>
                </a:solidFill>
              </a:rPr>
              <a:t>Un-modified</a:t>
            </a:r>
            <a:r>
              <a:rPr lang="en-US" sz="900" dirty="0">
                <a:solidFill>
                  <a:schemeClr val="bg1"/>
                </a:solidFill>
              </a:rPr>
              <a:t> Code</a:t>
            </a:r>
          </a:p>
        </p:txBody>
      </p:sp>
      <p:sp>
        <p:nvSpPr>
          <p:cNvPr id="21" name="Rounded Rectangle 20"/>
          <p:cNvSpPr/>
          <p:nvPr/>
        </p:nvSpPr>
        <p:spPr>
          <a:xfrm>
            <a:off x="8583660" y="4275438"/>
            <a:ext cx="2249097" cy="345989"/>
          </a:xfrm>
          <a:prstGeom prst="roundRect">
            <a:avLst/>
          </a:prstGeom>
          <a:gradFill>
            <a:gsLst>
              <a:gs pos="80000">
                <a:srgbClr val="00B050"/>
              </a:gs>
              <a:gs pos="12000">
                <a:srgbClr val="009FDF"/>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XDP</a:t>
            </a:r>
          </a:p>
        </p:txBody>
      </p:sp>
    </p:spTree>
    <p:extLst>
      <p:ext uri="{BB962C8B-B14F-4D97-AF65-F5344CB8AC3E}">
        <p14:creationId xmlns:p14="http://schemas.microsoft.com/office/powerpoint/2010/main" val="236448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8626764" y="2817091"/>
            <a:ext cx="628073" cy="17918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703783" y="4886035"/>
            <a:ext cx="7638472" cy="1884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a:t>
            </a:r>
            <a:endParaRPr lang="en-US" dirty="0"/>
          </a:p>
        </p:txBody>
      </p:sp>
      <p:sp>
        <p:nvSpPr>
          <p:cNvPr id="2" name="Title 1"/>
          <p:cNvSpPr>
            <a:spLocks noGrp="1"/>
          </p:cNvSpPr>
          <p:nvPr>
            <p:ph type="title"/>
          </p:nvPr>
        </p:nvSpPr>
        <p:spPr>
          <a:xfrm>
            <a:off x="718717" y="373662"/>
            <a:ext cx="7899532" cy="706964"/>
          </a:xfrm>
        </p:spPr>
        <p:txBody>
          <a:bodyPr/>
          <a:lstStyle/>
          <a:p>
            <a:r>
              <a:rPr lang="en-US" dirty="0" smtClean="0"/>
              <a:t>Packet Path Rx (ZC)</a:t>
            </a:r>
            <a:endParaRPr lang="en-US" dirty="0"/>
          </a:p>
        </p:txBody>
      </p:sp>
      <p:sp>
        <p:nvSpPr>
          <p:cNvPr id="4" name="Rectangle 3"/>
          <p:cNvSpPr/>
          <p:nvPr/>
        </p:nvSpPr>
        <p:spPr>
          <a:xfrm>
            <a:off x="1163783" y="2900219"/>
            <a:ext cx="1237673" cy="3223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a:t>
            </a:r>
            <a:endParaRPr lang="en-US" dirty="0"/>
          </a:p>
        </p:txBody>
      </p:sp>
      <p:sp>
        <p:nvSpPr>
          <p:cNvPr id="9" name="Rectangle 8"/>
          <p:cNvSpPr/>
          <p:nvPr/>
        </p:nvSpPr>
        <p:spPr>
          <a:xfrm>
            <a:off x="1403928" y="5467927"/>
            <a:ext cx="812800" cy="46181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DMA</a:t>
            </a:r>
            <a:endParaRPr lang="en-US" dirty="0"/>
          </a:p>
        </p:txBody>
      </p:sp>
      <p:sp>
        <p:nvSpPr>
          <p:cNvPr id="10" name="Oval 9"/>
          <p:cNvSpPr/>
          <p:nvPr/>
        </p:nvSpPr>
        <p:spPr>
          <a:xfrm>
            <a:off x="3426691" y="3408219"/>
            <a:ext cx="711200" cy="683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19054" y="3472872"/>
            <a:ext cx="531091" cy="549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ertical Scroll 15"/>
          <p:cNvSpPr/>
          <p:nvPr/>
        </p:nvSpPr>
        <p:spPr>
          <a:xfrm>
            <a:off x="4128654" y="5329381"/>
            <a:ext cx="1431637" cy="99752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4" idx="0"/>
          </p:cNvCxnSpPr>
          <p:nvPr/>
        </p:nvCxnSpPr>
        <p:spPr>
          <a:xfrm flipV="1">
            <a:off x="1782620" y="2558473"/>
            <a:ext cx="0" cy="341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256145" y="1791855"/>
            <a:ext cx="1191491" cy="775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Interrupt Handler</a:t>
            </a:r>
            <a:endParaRPr lang="en-US" dirty="0"/>
          </a:p>
        </p:txBody>
      </p:sp>
      <p:sp>
        <p:nvSpPr>
          <p:cNvPr id="25" name="Rounded Rectangle 24"/>
          <p:cNvSpPr/>
          <p:nvPr/>
        </p:nvSpPr>
        <p:spPr>
          <a:xfrm>
            <a:off x="3200400" y="1819564"/>
            <a:ext cx="1191491" cy="725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softirq</a:t>
            </a:r>
            <a:endParaRPr lang="en-US" dirty="0"/>
          </a:p>
        </p:txBody>
      </p:sp>
      <p:cxnSp>
        <p:nvCxnSpPr>
          <p:cNvPr id="27" name="Straight Arrow Connector 26"/>
          <p:cNvCxnSpPr>
            <a:stCxn id="24" idx="3"/>
            <a:endCxn id="25" idx="1"/>
          </p:cNvCxnSpPr>
          <p:nvPr/>
        </p:nvCxnSpPr>
        <p:spPr>
          <a:xfrm>
            <a:off x="2447636" y="2179783"/>
            <a:ext cx="752764" cy="2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116946" y="1796473"/>
            <a:ext cx="1191491" cy="752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EBPF</a:t>
            </a:r>
            <a:endParaRPr lang="en-US" dirty="0"/>
          </a:p>
        </p:txBody>
      </p:sp>
      <p:cxnSp>
        <p:nvCxnSpPr>
          <p:cNvPr id="31" name="Straight Arrow Connector 30"/>
          <p:cNvCxnSpPr>
            <a:stCxn id="25" idx="3"/>
            <a:endCxn id="29" idx="1"/>
          </p:cNvCxnSpPr>
          <p:nvPr/>
        </p:nvCxnSpPr>
        <p:spPr>
          <a:xfrm flipV="1">
            <a:off x="4391891" y="2172855"/>
            <a:ext cx="725055" cy="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299201" y="2142836"/>
            <a:ext cx="2013526"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00800" y="1801091"/>
            <a:ext cx="1784463" cy="369332"/>
          </a:xfrm>
          <a:prstGeom prst="rect">
            <a:avLst/>
          </a:prstGeom>
          <a:noFill/>
        </p:spPr>
        <p:txBody>
          <a:bodyPr wrap="none" rtlCol="0">
            <a:spAutoFit/>
          </a:bodyPr>
          <a:lstStyle/>
          <a:p>
            <a:r>
              <a:rPr lang="en-US" dirty="0" smtClean="0"/>
              <a:t>XDP_REDIRECT</a:t>
            </a:r>
            <a:endParaRPr lang="en-US" dirty="0"/>
          </a:p>
        </p:txBody>
      </p:sp>
      <p:sp>
        <p:nvSpPr>
          <p:cNvPr id="42" name="Rounded Rectangle 41"/>
          <p:cNvSpPr/>
          <p:nvPr/>
        </p:nvSpPr>
        <p:spPr>
          <a:xfrm>
            <a:off x="8317346" y="1745673"/>
            <a:ext cx="1191491" cy="752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ZC_RCV</a:t>
            </a:r>
            <a:endParaRPr lang="en-US" dirty="0"/>
          </a:p>
        </p:txBody>
      </p:sp>
      <p:sp>
        <p:nvSpPr>
          <p:cNvPr id="43" name="Right Arrow 42"/>
          <p:cNvSpPr/>
          <p:nvPr/>
        </p:nvSpPr>
        <p:spPr>
          <a:xfrm>
            <a:off x="2419927" y="5560291"/>
            <a:ext cx="1847273" cy="3325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1463966" y="6303818"/>
            <a:ext cx="618836" cy="3325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0800000">
            <a:off x="2433782" y="3606801"/>
            <a:ext cx="955962" cy="3325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a:off x="3934691" y="4073236"/>
            <a:ext cx="424873" cy="120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264073" y="3241964"/>
            <a:ext cx="1317990" cy="646331"/>
          </a:xfrm>
          <a:prstGeom prst="rect">
            <a:avLst/>
          </a:prstGeom>
          <a:noFill/>
        </p:spPr>
        <p:txBody>
          <a:bodyPr wrap="none" rtlCol="0">
            <a:spAutoFit/>
          </a:bodyPr>
          <a:lstStyle/>
          <a:p>
            <a:r>
              <a:rPr lang="en-US" dirty="0" err="1" smtClean="0"/>
              <a:t>Mmap’ed</a:t>
            </a:r>
            <a:endParaRPr lang="en-US" dirty="0" smtClean="0"/>
          </a:p>
          <a:p>
            <a:r>
              <a:rPr lang="en-US" dirty="0" smtClean="0"/>
              <a:t>Rx Ring</a:t>
            </a:r>
            <a:endParaRPr lang="en-US" dirty="0"/>
          </a:p>
        </p:txBody>
      </p:sp>
      <p:sp>
        <p:nvSpPr>
          <p:cNvPr id="62" name="Rectangle 61"/>
          <p:cNvSpPr/>
          <p:nvPr/>
        </p:nvSpPr>
        <p:spPr>
          <a:xfrm>
            <a:off x="8636000" y="4267200"/>
            <a:ext cx="618836" cy="2863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Elbow Connector 63"/>
          <p:cNvCxnSpPr/>
          <p:nvPr/>
        </p:nvCxnSpPr>
        <p:spPr>
          <a:xfrm rot="10800000" flipV="1">
            <a:off x="4798293" y="4405744"/>
            <a:ext cx="3819234" cy="914399"/>
          </a:xfrm>
          <a:prstGeom prst="bentConnector3">
            <a:avLst>
              <a:gd name="adj1" fmla="val 10006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rot="5400000">
            <a:off x="8799945" y="4648203"/>
            <a:ext cx="272474" cy="2216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7172036" y="3131127"/>
            <a:ext cx="628073" cy="14362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703454" y="3320472"/>
            <a:ext cx="1515158" cy="646331"/>
          </a:xfrm>
          <a:prstGeom prst="rect">
            <a:avLst/>
          </a:prstGeom>
          <a:noFill/>
        </p:spPr>
        <p:txBody>
          <a:bodyPr wrap="none" rtlCol="0">
            <a:spAutoFit/>
          </a:bodyPr>
          <a:lstStyle/>
          <a:p>
            <a:r>
              <a:rPr lang="en-US" dirty="0" err="1" smtClean="0"/>
              <a:t>Mmap’ed</a:t>
            </a:r>
            <a:endParaRPr lang="en-US" dirty="0" smtClean="0"/>
          </a:p>
          <a:p>
            <a:r>
              <a:rPr lang="en-US" dirty="0" smtClean="0"/>
              <a:t>“Loan” Ring</a:t>
            </a:r>
            <a:endParaRPr lang="en-US" dirty="0"/>
          </a:p>
        </p:txBody>
      </p:sp>
      <p:sp>
        <p:nvSpPr>
          <p:cNvPr id="68" name="Rectangle 67"/>
          <p:cNvSpPr/>
          <p:nvPr/>
        </p:nvSpPr>
        <p:spPr>
          <a:xfrm>
            <a:off x="7172036" y="3228109"/>
            <a:ext cx="618836" cy="2863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Elbow Connector 71"/>
          <p:cNvCxnSpPr/>
          <p:nvPr/>
        </p:nvCxnSpPr>
        <p:spPr>
          <a:xfrm rot="10800000" flipV="1">
            <a:off x="5172365" y="3362036"/>
            <a:ext cx="1967345" cy="1967344"/>
          </a:xfrm>
          <a:prstGeom prst="bentConnector3">
            <a:avLst>
              <a:gd name="adj1" fmla="val 997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ight Arrow 80"/>
          <p:cNvSpPr/>
          <p:nvPr/>
        </p:nvSpPr>
        <p:spPr>
          <a:xfrm rot="16200000">
            <a:off x="7345222" y="4615876"/>
            <a:ext cx="272474" cy="203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rot="5400000">
            <a:off x="8786091" y="2537695"/>
            <a:ext cx="272474" cy="2216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Arrow 97"/>
          <p:cNvSpPr/>
          <p:nvPr/>
        </p:nvSpPr>
        <p:spPr>
          <a:xfrm rot="16200000">
            <a:off x="7349840" y="2884059"/>
            <a:ext cx="272474" cy="203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Elbow Connector 99"/>
          <p:cNvCxnSpPr>
            <a:endCxn id="25" idx="0"/>
          </p:cNvCxnSpPr>
          <p:nvPr/>
        </p:nvCxnSpPr>
        <p:spPr>
          <a:xfrm rot="10800000">
            <a:off x="3796147" y="1819564"/>
            <a:ext cx="3699169" cy="1112984"/>
          </a:xfrm>
          <a:prstGeom prst="bentConnector4">
            <a:avLst>
              <a:gd name="adj1" fmla="val 0"/>
              <a:gd name="adj2" fmla="val 114730"/>
            </a:avLst>
          </a:prstGeom>
          <a:ln>
            <a:prstDash val="dash"/>
          </a:ln>
        </p:spPr>
        <p:style>
          <a:lnRef idx="1">
            <a:schemeClr val="accent1"/>
          </a:lnRef>
          <a:fillRef idx="0">
            <a:schemeClr val="accent1"/>
          </a:fillRef>
          <a:effectRef idx="0">
            <a:schemeClr val="accent1"/>
          </a:effectRef>
          <a:fontRef idx="minor">
            <a:schemeClr val="tx1"/>
          </a:fontRef>
        </p:style>
      </p:cxnSp>
      <p:sp>
        <p:nvSpPr>
          <p:cNvPr id="109" name="Right Arrow 108"/>
          <p:cNvSpPr/>
          <p:nvPr/>
        </p:nvSpPr>
        <p:spPr>
          <a:xfrm rot="5400000">
            <a:off x="3352804" y="2872512"/>
            <a:ext cx="831269" cy="18472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27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Modes</a:t>
            </a:r>
            <a:endParaRPr lang="en-US" dirty="0"/>
          </a:p>
        </p:txBody>
      </p:sp>
      <p:sp>
        <p:nvSpPr>
          <p:cNvPr id="5" name="Content Placeholder 2"/>
          <p:cNvSpPr>
            <a:spLocks noGrp="1"/>
          </p:cNvSpPr>
          <p:nvPr>
            <p:ph idx="1"/>
          </p:nvPr>
        </p:nvSpPr>
        <p:spPr/>
        <p:txBody>
          <a:bodyPr/>
          <a:lstStyle/>
          <a:p>
            <a:pPr marL="0" lvl="1" indent="0">
              <a:buNone/>
            </a:pPr>
            <a:r>
              <a:rPr lang="sv-SE" dirty="0" smtClean="0"/>
              <a:t>From slower -&gt; faster</a:t>
            </a:r>
          </a:p>
          <a:p>
            <a:pPr lvl="1"/>
            <a:r>
              <a:rPr lang="sv-SE" dirty="0" smtClean="0"/>
              <a:t>XDP_SKB:</a:t>
            </a:r>
          </a:p>
          <a:p>
            <a:pPr lvl="2"/>
            <a:r>
              <a:rPr lang="sv-SE" dirty="0" smtClean="0"/>
              <a:t>Works on any netdevice using sockets and generic XDP path</a:t>
            </a:r>
          </a:p>
          <a:p>
            <a:pPr lvl="1"/>
            <a:r>
              <a:rPr lang="sv-SE" dirty="0" smtClean="0"/>
              <a:t>XDP_DRV:</a:t>
            </a:r>
          </a:p>
          <a:p>
            <a:pPr lvl="2"/>
            <a:r>
              <a:rPr lang="sv-SE" dirty="0" smtClean="0"/>
              <a:t>Works on any device with XDP support (all three NDOs)</a:t>
            </a:r>
          </a:p>
          <a:p>
            <a:pPr lvl="1"/>
            <a:r>
              <a:rPr lang="sv-SE" dirty="0" smtClean="0"/>
              <a:t>XDP_DRV + ZC:</a:t>
            </a:r>
          </a:p>
          <a:p>
            <a:pPr lvl="2"/>
            <a:r>
              <a:rPr lang="sv-SE" dirty="0" smtClean="0"/>
              <a:t>Need buffer allocator support in driver + a new NDO for TX</a:t>
            </a:r>
            <a:endParaRPr lang="sv-SE" dirty="0"/>
          </a:p>
        </p:txBody>
      </p:sp>
    </p:spTree>
    <p:extLst>
      <p:ext uri="{BB962C8B-B14F-4D97-AF65-F5344CB8AC3E}">
        <p14:creationId xmlns:p14="http://schemas.microsoft.com/office/powerpoint/2010/main" val="721741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 Driver Support (XDP_DRV + ZC)</a:t>
            </a:r>
            <a:endParaRPr lang="en-US" dirty="0"/>
          </a:p>
        </p:txBody>
      </p:sp>
      <p:sp>
        <p:nvSpPr>
          <p:cNvPr id="3" name="Content Placeholder 2"/>
          <p:cNvSpPr>
            <a:spLocks noGrp="1"/>
          </p:cNvSpPr>
          <p:nvPr>
            <p:ph idx="1"/>
          </p:nvPr>
        </p:nvSpPr>
        <p:spPr/>
        <p:txBody>
          <a:bodyPr/>
          <a:lstStyle/>
          <a:p>
            <a:r>
              <a:rPr lang="en-US" dirty="0" err="1" smtClean="0"/>
              <a:t>ndo_bpf</a:t>
            </a:r>
            <a:r>
              <a:rPr lang="en-US" dirty="0" smtClean="0"/>
              <a:t>()</a:t>
            </a:r>
          </a:p>
          <a:p>
            <a:pPr lvl="1"/>
            <a:r>
              <a:rPr lang="en-US" dirty="0" smtClean="0"/>
              <a:t>Enable/Disable ZC commands { .., XSK_REGISTER_XSK, XSK_UNREGISTER_XSK }</a:t>
            </a:r>
          </a:p>
          <a:p>
            <a:r>
              <a:rPr lang="en-US" dirty="0" err="1" smtClean="0"/>
              <a:t>ndo_xdp_xsk_xmit</a:t>
            </a:r>
            <a:r>
              <a:rPr lang="en-US" dirty="0" smtClean="0"/>
              <a:t>()</a:t>
            </a:r>
          </a:p>
          <a:p>
            <a:pPr lvl="1"/>
            <a:r>
              <a:rPr lang="en-US" dirty="0" smtClean="0"/>
              <a:t>Submit XDP packet when ZC is enabled</a:t>
            </a:r>
          </a:p>
          <a:p>
            <a:r>
              <a:rPr lang="en-US" dirty="0" err="1" smtClean="0"/>
              <a:t>ndo_xdp_xsk_flush</a:t>
            </a:r>
            <a:r>
              <a:rPr lang="en-US" dirty="0" smtClean="0"/>
              <a:t>()</a:t>
            </a:r>
          </a:p>
          <a:p>
            <a:pPr lvl="1"/>
            <a:r>
              <a:rPr lang="en-US" dirty="0" smtClean="0"/>
              <a:t>Update NIC </a:t>
            </a:r>
            <a:r>
              <a:rPr lang="en-US" dirty="0" err="1" smtClean="0"/>
              <a:t>Tx</a:t>
            </a:r>
            <a:r>
              <a:rPr lang="en-US" dirty="0" smtClean="0"/>
              <a:t> queue tail pointer</a:t>
            </a:r>
            <a:endParaRPr lang="en-US" dirty="0" smtClean="0"/>
          </a:p>
        </p:txBody>
      </p:sp>
    </p:spTree>
    <p:extLst>
      <p:ext uri="{BB962C8B-B14F-4D97-AF65-F5344CB8AC3E}">
        <p14:creationId xmlns:p14="http://schemas.microsoft.com/office/powerpoint/2010/main" val="175628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solidFill>
                  <a:schemeClr val="bg1"/>
                </a:solidFill>
              </a:rPr>
              <a:t>Security and Isolation for XDP_DRV + ZC</a:t>
            </a:r>
            <a:endParaRPr lang="sv-SE" dirty="0">
              <a:solidFill>
                <a:schemeClr val="bg1"/>
              </a:solidFill>
            </a:endParaRPr>
          </a:p>
        </p:txBody>
      </p:sp>
      <p:sp>
        <p:nvSpPr>
          <p:cNvPr id="3" name="Content Placeholder 2"/>
          <p:cNvSpPr>
            <a:spLocks noGrp="1"/>
          </p:cNvSpPr>
          <p:nvPr>
            <p:ph sz="quarter" idx="13"/>
          </p:nvPr>
        </p:nvSpPr>
        <p:spPr>
          <a:xfrm>
            <a:off x="644430" y="1807634"/>
            <a:ext cx="10970683" cy="4567767"/>
          </a:xfrm>
        </p:spPr>
        <p:txBody>
          <a:bodyPr/>
          <a:lstStyle/>
          <a:p>
            <a:pPr lvl="1"/>
            <a:r>
              <a:rPr lang="sv-SE" dirty="0" smtClean="0"/>
              <a:t>Important properties:</a:t>
            </a:r>
          </a:p>
          <a:p>
            <a:pPr lvl="2"/>
            <a:r>
              <a:rPr lang="sv-SE" dirty="0" smtClean="0"/>
              <a:t>User space cannot crash kernel or other processes</a:t>
            </a:r>
          </a:p>
          <a:p>
            <a:pPr lvl="2"/>
            <a:r>
              <a:rPr lang="sv-SE" dirty="0" smtClean="0"/>
              <a:t>User space cannot read or write any kernel data</a:t>
            </a:r>
          </a:p>
          <a:p>
            <a:pPr lvl="2"/>
            <a:r>
              <a:rPr lang="sv-SE" dirty="0" smtClean="0"/>
              <a:t>User-space cannot read or write any packets from other processes unless packet buffer is explicitly shared</a:t>
            </a:r>
          </a:p>
          <a:p>
            <a:pPr lvl="1"/>
            <a:r>
              <a:rPr lang="sv-SE" u="sng" dirty="0" smtClean="0"/>
              <a:t>Requirement for untrusted applications: </a:t>
            </a:r>
          </a:p>
          <a:p>
            <a:pPr lvl="2"/>
            <a:r>
              <a:rPr lang="sv-SE" dirty="0" smtClean="0"/>
              <a:t>HW packet steering, </a:t>
            </a:r>
            <a:r>
              <a:rPr lang="sv-SE" dirty="0"/>
              <a:t>when there are packets with multiple destinations arriving on the same </a:t>
            </a:r>
            <a:r>
              <a:rPr lang="sv-SE" dirty="0" smtClean="0"/>
              <a:t>interface</a:t>
            </a:r>
          </a:p>
          <a:p>
            <a:pPr lvl="2"/>
            <a:r>
              <a:rPr lang="sv-SE" dirty="0" smtClean="0"/>
              <a:t>If not available =&gt; XDP_SKB or XDP_DRV mode need to be used</a:t>
            </a:r>
            <a:endParaRPr lang="sv-SE" dirty="0"/>
          </a:p>
        </p:txBody>
      </p:sp>
      <p:sp>
        <p:nvSpPr>
          <p:cNvPr id="4" name="Slide Number Placeholder 3"/>
          <p:cNvSpPr>
            <a:spLocks noGrp="1"/>
          </p:cNvSpPr>
          <p:nvPr>
            <p:ph type="sldNum" sz="quarter" idx="4294967295"/>
          </p:nvPr>
        </p:nvSpPr>
        <p:spPr>
          <a:xfrm>
            <a:off x="9163136" y="6432516"/>
            <a:ext cx="2844800" cy="365125"/>
          </a:xfrm>
          <a:prstGeom prst="rect">
            <a:avLst/>
          </a:prstGeom>
        </p:spPr>
        <p:txBody>
          <a:bodyPr/>
          <a:lstStyle/>
          <a:p>
            <a:fld id="{EE2556C5-CE8C-6547-B838-EA80C61A4AF7}" type="slidenum">
              <a:rPr lang="en-US" smtClean="0">
                <a:latin typeface="Intel Clear"/>
                <a:cs typeface="Intel Clear"/>
              </a:rPr>
              <a:pPr/>
              <a:t>8</a:t>
            </a:fld>
            <a:endParaRPr lang="en-US" dirty="0">
              <a:latin typeface="Intel Clear"/>
              <a:cs typeface="Intel Clear"/>
            </a:endParaRPr>
          </a:p>
        </p:txBody>
      </p:sp>
    </p:spTree>
    <p:extLst>
      <p:ext uri="{BB962C8B-B14F-4D97-AF65-F5344CB8AC3E}">
        <p14:creationId xmlns:p14="http://schemas.microsoft.com/office/powerpoint/2010/main" val="384614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DPDK Benefits</a:t>
            </a:r>
            <a:endParaRPr lang="en-US" dirty="0"/>
          </a:p>
        </p:txBody>
      </p:sp>
      <p:sp>
        <p:nvSpPr>
          <p:cNvPr id="3" name="Content Placeholder 2"/>
          <p:cNvSpPr>
            <a:spLocks noGrp="1"/>
          </p:cNvSpPr>
          <p:nvPr>
            <p:ph idx="1"/>
          </p:nvPr>
        </p:nvSpPr>
        <p:spPr>
          <a:xfrm>
            <a:off x="463296" y="1922585"/>
            <a:ext cx="6510159" cy="2584760"/>
          </a:xfrm>
        </p:spPr>
        <p:txBody>
          <a:bodyPr/>
          <a:lstStyle/>
          <a:p>
            <a:r>
              <a:rPr lang="en-US" dirty="0" smtClean="0"/>
              <a:t>DPDK AF_XDP PMD</a:t>
            </a:r>
          </a:p>
          <a:p>
            <a:pPr lvl="1"/>
            <a:r>
              <a:rPr lang="en-US" dirty="0" smtClean="0"/>
              <a:t>No change to DPDK apps</a:t>
            </a:r>
          </a:p>
          <a:p>
            <a:pPr lvl="1"/>
            <a:r>
              <a:rPr lang="en-US" dirty="0" smtClean="0"/>
              <a:t>Linux handles hardware</a:t>
            </a:r>
          </a:p>
          <a:p>
            <a:pPr lvl="1"/>
            <a:r>
              <a:rPr lang="en-US" dirty="0" smtClean="0"/>
              <a:t>Goal: &lt; </a:t>
            </a:r>
            <a:r>
              <a:rPr lang="en-US" dirty="0" smtClean="0"/>
              <a:t>10% performance </a:t>
            </a:r>
            <a:r>
              <a:rPr lang="en-US" dirty="0" smtClean="0"/>
              <a:t>decrease </a:t>
            </a:r>
            <a:endParaRPr lang="en-US" dirty="0" smtClean="0"/>
          </a:p>
          <a:p>
            <a:r>
              <a:rPr lang="en-US" dirty="0" smtClean="0"/>
              <a:t>No need for SR-IOV bifurcated drivers</a:t>
            </a:r>
          </a:p>
          <a:p>
            <a:endParaRPr lang="en-US" dirty="0" smtClean="0"/>
          </a:p>
          <a:p>
            <a:endParaRPr lang="en-US" dirty="0"/>
          </a:p>
        </p:txBody>
      </p:sp>
      <p:sp>
        <p:nvSpPr>
          <p:cNvPr id="10" name="Rounded Rectangle 9"/>
          <p:cNvSpPr/>
          <p:nvPr/>
        </p:nvSpPr>
        <p:spPr>
          <a:xfrm>
            <a:off x="7907709" y="1978230"/>
            <a:ext cx="849870" cy="1557588"/>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prstClr val="white"/>
                </a:solidFill>
              </a:rPr>
              <a:t>DPDK App1</a:t>
            </a:r>
          </a:p>
        </p:txBody>
      </p:sp>
      <p:sp>
        <p:nvSpPr>
          <p:cNvPr id="11" name="Rounded Rectangle 10"/>
          <p:cNvSpPr/>
          <p:nvPr/>
        </p:nvSpPr>
        <p:spPr>
          <a:xfrm>
            <a:off x="8323345" y="4604652"/>
            <a:ext cx="2732582" cy="44764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350" dirty="0">
                <a:solidFill>
                  <a:prstClr val="white"/>
                </a:solidFill>
              </a:rPr>
              <a:t>Cores + NICs</a:t>
            </a:r>
          </a:p>
        </p:txBody>
      </p:sp>
      <p:sp>
        <p:nvSpPr>
          <p:cNvPr id="12" name="Rounded Rectangle 11"/>
          <p:cNvSpPr/>
          <p:nvPr/>
        </p:nvSpPr>
        <p:spPr>
          <a:xfrm>
            <a:off x="9252487" y="2005940"/>
            <a:ext cx="849870" cy="1557588"/>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prstClr val="white"/>
                </a:solidFill>
              </a:rPr>
              <a:t>DPDK App2</a:t>
            </a:r>
          </a:p>
        </p:txBody>
      </p:sp>
      <p:sp>
        <p:nvSpPr>
          <p:cNvPr id="13" name="Rounded Rectangle 12"/>
          <p:cNvSpPr/>
          <p:nvPr/>
        </p:nvSpPr>
        <p:spPr>
          <a:xfrm>
            <a:off x="10495665" y="1996703"/>
            <a:ext cx="849870" cy="1557588"/>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prstClr val="white"/>
                </a:solidFill>
              </a:rPr>
              <a:t>DPDK App3</a:t>
            </a:r>
          </a:p>
        </p:txBody>
      </p:sp>
      <p:sp>
        <p:nvSpPr>
          <p:cNvPr id="14" name="Rounded Rectangle 13"/>
          <p:cNvSpPr/>
          <p:nvPr/>
        </p:nvSpPr>
        <p:spPr>
          <a:xfrm>
            <a:off x="8314110" y="3848930"/>
            <a:ext cx="2732582" cy="556815"/>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350" dirty="0">
                <a:solidFill>
                  <a:prstClr val="white"/>
                </a:solidFill>
              </a:rPr>
              <a:t>Linux NIC Driver</a:t>
            </a:r>
          </a:p>
        </p:txBody>
      </p:sp>
      <p:cxnSp>
        <p:nvCxnSpPr>
          <p:cNvPr id="15" name="Straight Connector 14"/>
          <p:cNvCxnSpPr/>
          <p:nvPr/>
        </p:nvCxnSpPr>
        <p:spPr>
          <a:xfrm>
            <a:off x="7931575" y="3667709"/>
            <a:ext cx="3484570" cy="17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0" y="5418548"/>
            <a:ext cx="12192000" cy="7975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Calibri" panose="020F05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dirty="0" smtClean="0"/>
              <a:t>Goal: Linux should be used for HW setup, DPDK used purely as a shared library</a:t>
            </a:r>
          </a:p>
        </p:txBody>
      </p:sp>
    </p:spTree>
    <p:extLst>
      <p:ext uri="{BB962C8B-B14F-4D97-AF65-F5344CB8AC3E}">
        <p14:creationId xmlns:p14="http://schemas.microsoft.com/office/powerpoint/2010/main" val="3180747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1989</TotalTime>
  <Words>984</Words>
  <Application>Microsoft Office PowerPoint</Application>
  <PresentationFormat>Widescreen</PresentationFormat>
  <Paragraphs>188</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Century Gothic</vt:lpstr>
      <vt:lpstr>Courier New</vt:lpstr>
      <vt:lpstr>Geometria</vt:lpstr>
      <vt:lpstr>Geometria Medium</vt:lpstr>
      <vt:lpstr>Intel Clear</vt:lpstr>
      <vt:lpstr>Wingdings</vt:lpstr>
      <vt:lpstr>Wingdings 3</vt:lpstr>
      <vt:lpstr>Ion Boardroom</vt:lpstr>
      <vt:lpstr>Fast Packet Processing In Linux with AF_XDP</vt:lpstr>
      <vt:lpstr>Motivation</vt:lpstr>
      <vt:lpstr>XDP Background</vt:lpstr>
      <vt:lpstr>Proposed Solution</vt:lpstr>
      <vt:lpstr>Packet Path Rx (ZC)</vt:lpstr>
      <vt:lpstr>Operation Modes</vt:lpstr>
      <vt:lpstr>NIC Driver Support (XDP_DRV + ZC)</vt:lpstr>
      <vt:lpstr>Security and Isolation for XDP_DRV + ZC</vt:lpstr>
      <vt:lpstr>DPDK Benefits</vt:lpstr>
      <vt:lpstr>Usage*</vt:lpstr>
      <vt:lpstr>Experimental Setup</vt:lpstr>
      <vt:lpstr>Performance I40E 64-Byte Packets</vt:lpstr>
      <vt:lpstr>Future Work</vt:lpstr>
      <vt:lpstr>Conclusions</vt:lpstr>
      <vt:lpstr>Acknowledgements</vt:lpstr>
      <vt:lpstr>Questions?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John</dc:creator>
  <cp:keywords>CTPClassification=CTP_PUBLIC:VisualMarkings=, CTPClassification=CTP_NT</cp:keywords>
  <cp:lastModifiedBy>Rao, Nikhil</cp:lastModifiedBy>
  <cp:revision>170</cp:revision>
  <dcterms:created xsi:type="dcterms:W3CDTF">2016-08-01T15:01:13Z</dcterms:created>
  <dcterms:modified xsi:type="dcterms:W3CDTF">2018-03-07T20:38:52Z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4d2df23b-6cf1-4822-a7f6-40d0d677fecd</vt:lpwstr>
  </property>
  <property fmtid="{D5CDD505-2E9C-101B-9397-08002B2CF9AE}" pid="3" name="CTP_TimeStamp">
    <vt:lpwstr>2018-03-07 20:38:47Z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